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88" r:id="rId4"/>
    <p:sldId id="289" r:id="rId5"/>
    <p:sldId id="293" r:id="rId6"/>
    <p:sldId id="290" r:id="rId7"/>
    <p:sldId id="291" r:id="rId8"/>
    <p:sldId id="292" r:id="rId9"/>
    <p:sldId id="296" r:id="rId10"/>
    <p:sldId id="297" r:id="rId11"/>
    <p:sldId id="298" r:id="rId12"/>
    <p:sldId id="300" r:id="rId13"/>
    <p:sldId id="294" r:id="rId14"/>
    <p:sldId id="295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3" r:id="rId27"/>
  </p:sldIdLst>
  <p:sldSz cx="12192000" cy="6858000"/>
  <p:notesSz cx="6735763" cy="98663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3838"/>
    <a:srgbClr val="3F3F3F"/>
    <a:srgbClr val="F38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9308AF-1714-42C2-BE17-EC1A147A189C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B437770-DC15-405C-BB1C-36CE9F43EA1A}">
      <dgm:prSet phldrT="[Tekst]" custT="1"/>
      <dgm:spPr/>
      <dgm:t>
        <a:bodyPr/>
        <a:lstStyle/>
        <a:p>
          <a:r>
            <a:rPr lang="pl-PL" sz="2800" b="1" dirty="0">
              <a:solidFill>
                <a:schemeClr val="tx1"/>
              </a:solidFill>
            </a:rPr>
            <a:t>Uczeń</a:t>
          </a:r>
        </a:p>
      </dgm:t>
    </dgm:pt>
    <dgm:pt modelId="{E2AC6DCE-DB33-4696-B3D2-7FD110982EBF}" type="parTrans" cxnId="{124B6F97-C2C2-4E94-8C81-3B2A46B2B627}">
      <dgm:prSet/>
      <dgm:spPr/>
      <dgm:t>
        <a:bodyPr/>
        <a:lstStyle/>
        <a:p>
          <a:endParaRPr lang="pl-PL"/>
        </a:p>
      </dgm:t>
    </dgm:pt>
    <dgm:pt modelId="{7C65A185-8AA1-470E-A6F7-64173FD4DDAB}" type="sibTrans" cxnId="{124B6F97-C2C2-4E94-8C81-3B2A46B2B627}">
      <dgm:prSet/>
      <dgm:spPr/>
      <dgm:t>
        <a:bodyPr/>
        <a:lstStyle/>
        <a:p>
          <a:endParaRPr lang="pl-PL"/>
        </a:p>
      </dgm:t>
    </dgm:pt>
    <dgm:pt modelId="{CF0DF6DB-374C-4A46-B309-3BDB4B97D5F5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Kwota bazowa</a:t>
          </a:r>
        </a:p>
      </dgm:t>
    </dgm:pt>
    <dgm:pt modelId="{886E5525-E5E1-4F3F-8B98-3A9B74325644}" type="parTrans" cxnId="{D026319E-D604-48FE-A1BD-83562D864CF6}">
      <dgm:prSet/>
      <dgm:spPr/>
      <dgm:t>
        <a:bodyPr/>
        <a:lstStyle/>
        <a:p>
          <a:endParaRPr lang="pl-PL"/>
        </a:p>
      </dgm:t>
    </dgm:pt>
    <dgm:pt modelId="{C9286D33-71CE-4BF2-8686-60A15FA940B7}" type="sibTrans" cxnId="{D026319E-D604-48FE-A1BD-83562D864CF6}">
      <dgm:prSet/>
      <dgm:spPr/>
      <dgm:t>
        <a:bodyPr/>
        <a:lstStyle/>
        <a:p>
          <a:endParaRPr lang="pl-PL"/>
        </a:p>
      </dgm:t>
    </dgm:pt>
    <dgm:pt modelId="{8FBC44F9-2443-4978-83BA-4315E6356D0C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Waga..</a:t>
          </a:r>
        </a:p>
      </dgm:t>
    </dgm:pt>
    <dgm:pt modelId="{A6D01A07-0E02-4550-999E-F6D5B0FE5A77}" type="parTrans" cxnId="{FDEA4599-4CC3-4D47-A45A-3A2B8FCF6418}">
      <dgm:prSet/>
      <dgm:spPr/>
      <dgm:t>
        <a:bodyPr/>
        <a:lstStyle/>
        <a:p>
          <a:endParaRPr lang="pl-PL"/>
        </a:p>
      </dgm:t>
    </dgm:pt>
    <dgm:pt modelId="{41F8F0BC-5722-4A5D-861F-8F5D82403933}" type="sibTrans" cxnId="{FDEA4599-4CC3-4D47-A45A-3A2B8FCF6418}">
      <dgm:prSet/>
      <dgm:spPr/>
      <dgm:t>
        <a:bodyPr/>
        <a:lstStyle/>
        <a:p>
          <a:endParaRPr lang="pl-PL"/>
        </a:p>
      </dgm:t>
    </dgm:pt>
    <dgm:pt modelId="{0EACCCB7-F321-4C2A-9EE0-ED85DB4A5746}">
      <dgm:prSet phldrT="[Tekst]" custT="1"/>
      <dgm:spPr/>
      <dgm:t>
        <a:bodyPr/>
        <a:lstStyle/>
        <a:p>
          <a:r>
            <a:rPr lang="pl-PL" sz="2800" b="1" dirty="0">
              <a:solidFill>
                <a:schemeClr val="tx1"/>
              </a:solidFill>
            </a:rPr>
            <a:t>Uczeń</a:t>
          </a:r>
        </a:p>
      </dgm:t>
    </dgm:pt>
    <dgm:pt modelId="{546ECD28-9626-4DFC-A182-0253AA2539D0}" type="parTrans" cxnId="{56A6C389-021C-411E-B80E-FDBEFC7FEEBC}">
      <dgm:prSet/>
      <dgm:spPr/>
      <dgm:t>
        <a:bodyPr/>
        <a:lstStyle/>
        <a:p>
          <a:endParaRPr lang="pl-PL"/>
        </a:p>
      </dgm:t>
    </dgm:pt>
    <dgm:pt modelId="{AD554A91-1D2D-4644-90B5-EDB1AC45020B}" type="sibTrans" cxnId="{56A6C389-021C-411E-B80E-FDBEFC7FEEBC}">
      <dgm:prSet/>
      <dgm:spPr/>
      <dgm:t>
        <a:bodyPr/>
        <a:lstStyle/>
        <a:p>
          <a:endParaRPr lang="pl-PL"/>
        </a:p>
      </dgm:t>
    </dgm:pt>
    <dgm:pt modelId="{EE9A751D-5B90-48AE-B2B8-4AD0DE3A6F6E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Kwota bazowa</a:t>
          </a:r>
        </a:p>
      </dgm:t>
    </dgm:pt>
    <dgm:pt modelId="{77B17CDF-A73D-4205-B19A-FA660131B419}" type="parTrans" cxnId="{D782EA4A-5382-4254-BECF-CBFB49EFAAB3}">
      <dgm:prSet/>
      <dgm:spPr/>
      <dgm:t>
        <a:bodyPr/>
        <a:lstStyle/>
        <a:p>
          <a:endParaRPr lang="pl-PL"/>
        </a:p>
      </dgm:t>
    </dgm:pt>
    <dgm:pt modelId="{3D1C0800-5EC8-4738-9BA2-EA41F2538AE4}" type="sibTrans" cxnId="{D782EA4A-5382-4254-BECF-CBFB49EFAAB3}">
      <dgm:prSet/>
      <dgm:spPr/>
      <dgm:t>
        <a:bodyPr/>
        <a:lstStyle/>
        <a:p>
          <a:endParaRPr lang="pl-PL"/>
        </a:p>
      </dgm:t>
    </dgm:pt>
    <dgm:pt modelId="{64367107-53A8-4D2E-9DA7-6A6B205EA1F0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Waga..</a:t>
          </a:r>
        </a:p>
      </dgm:t>
    </dgm:pt>
    <dgm:pt modelId="{6257BA1A-1260-4AB7-B31D-129401361E58}" type="parTrans" cxnId="{11D1ACA1-D979-4998-9D41-FC6722D1D0A8}">
      <dgm:prSet/>
      <dgm:spPr/>
      <dgm:t>
        <a:bodyPr/>
        <a:lstStyle/>
        <a:p>
          <a:endParaRPr lang="pl-PL"/>
        </a:p>
      </dgm:t>
    </dgm:pt>
    <dgm:pt modelId="{49C50226-5125-462F-9B6C-ADAA54FE0A44}" type="sibTrans" cxnId="{11D1ACA1-D979-4998-9D41-FC6722D1D0A8}">
      <dgm:prSet/>
      <dgm:spPr/>
      <dgm:t>
        <a:bodyPr/>
        <a:lstStyle/>
        <a:p>
          <a:endParaRPr lang="pl-PL"/>
        </a:p>
      </dgm:t>
    </dgm:pt>
    <dgm:pt modelId="{02FB995B-1DA6-4CB1-865C-CE3076FBF886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Waga..</a:t>
          </a:r>
        </a:p>
      </dgm:t>
    </dgm:pt>
    <dgm:pt modelId="{B47858EC-0EB3-4627-8D76-90362A8D035C}" type="parTrans" cxnId="{CEF17EDE-4B71-4DDA-A7ED-C56A4CC28B24}">
      <dgm:prSet/>
      <dgm:spPr/>
      <dgm:t>
        <a:bodyPr/>
        <a:lstStyle/>
        <a:p>
          <a:endParaRPr lang="pl-PL"/>
        </a:p>
      </dgm:t>
    </dgm:pt>
    <dgm:pt modelId="{26BF451C-C615-4FC7-AC23-1486259029E1}" type="sibTrans" cxnId="{CEF17EDE-4B71-4DDA-A7ED-C56A4CC28B24}">
      <dgm:prSet/>
      <dgm:spPr/>
      <dgm:t>
        <a:bodyPr/>
        <a:lstStyle/>
        <a:p>
          <a:endParaRPr lang="pl-PL"/>
        </a:p>
      </dgm:t>
    </dgm:pt>
    <dgm:pt modelId="{59D186B6-B102-4AF2-9440-505B1B74E30F}" type="pres">
      <dgm:prSet presAssocID="{EE9308AF-1714-42C2-BE17-EC1A147A189C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85EB8D7B-15A7-4D3B-91FF-BD7134AC915F}" type="pres">
      <dgm:prSet presAssocID="{EE9308AF-1714-42C2-BE17-EC1A147A189C}" presName="dummyMaxCanvas" presStyleCnt="0"/>
      <dgm:spPr/>
    </dgm:pt>
    <dgm:pt modelId="{0001DF07-1EEF-43BF-A726-EAB3547D79A2}" type="pres">
      <dgm:prSet presAssocID="{EE9308AF-1714-42C2-BE17-EC1A147A189C}" presName="parentComposite" presStyleCnt="0"/>
      <dgm:spPr/>
    </dgm:pt>
    <dgm:pt modelId="{E3FE6616-4EC0-4001-B3F7-C08A051942A3}" type="pres">
      <dgm:prSet presAssocID="{EE9308AF-1714-42C2-BE17-EC1A147A189C}" presName="parent1" presStyleLbl="alignAccFollowNode1" presStyleIdx="0" presStyleCnt="4">
        <dgm:presLayoutVars>
          <dgm:chMax val="4"/>
        </dgm:presLayoutVars>
      </dgm:prSet>
      <dgm:spPr/>
    </dgm:pt>
    <dgm:pt modelId="{8B797B99-7402-493A-8FC4-FD5922FF2524}" type="pres">
      <dgm:prSet presAssocID="{EE9308AF-1714-42C2-BE17-EC1A147A189C}" presName="parent2" presStyleLbl="alignAccFollowNode1" presStyleIdx="1" presStyleCnt="4">
        <dgm:presLayoutVars>
          <dgm:chMax val="4"/>
        </dgm:presLayoutVars>
      </dgm:prSet>
      <dgm:spPr/>
    </dgm:pt>
    <dgm:pt modelId="{E23C9D7C-3D37-45F2-A6A0-5E4625FFA8B6}" type="pres">
      <dgm:prSet presAssocID="{EE9308AF-1714-42C2-BE17-EC1A147A189C}" presName="childrenComposite" presStyleCnt="0"/>
      <dgm:spPr/>
    </dgm:pt>
    <dgm:pt modelId="{D8261A4E-C2B9-414B-B708-35B5C745BC4A}" type="pres">
      <dgm:prSet presAssocID="{EE9308AF-1714-42C2-BE17-EC1A147A189C}" presName="dummyMaxCanvas_ChildArea" presStyleCnt="0"/>
      <dgm:spPr/>
    </dgm:pt>
    <dgm:pt modelId="{A0AD221C-89C6-4BF0-85C5-8AC875164DC1}" type="pres">
      <dgm:prSet presAssocID="{EE9308AF-1714-42C2-BE17-EC1A147A189C}" presName="fulcrum" presStyleLbl="alignAccFollowNode1" presStyleIdx="2" presStyleCnt="4"/>
      <dgm:spPr/>
    </dgm:pt>
    <dgm:pt modelId="{5D523C58-16B2-4707-8904-7C695B588E1C}" type="pres">
      <dgm:prSet presAssocID="{EE9308AF-1714-42C2-BE17-EC1A147A189C}" presName="balance_23" presStyleLbl="alignAccFollowNode1" presStyleIdx="3" presStyleCnt="4">
        <dgm:presLayoutVars>
          <dgm:bulletEnabled val="1"/>
        </dgm:presLayoutVars>
      </dgm:prSet>
      <dgm:spPr/>
    </dgm:pt>
    <dgm:pt modelId="{F7C21550-7BB8-44BB-A760-FA51B475B90D}" type="pres">
      <dgm:prSet presAssocID="{EE9308AF-1714-42C2-BE17-EC1A147A189C}" presName="right_23_1" presStyleLbl="node1" presStyleIdx="0" presStyleCnt="5">
        <dgm:presLayoutVars>
          <dgm:bulletEnabled val="1"/>
        </dgm:presLayoutVars>
      </dgm:prSet>
      <dgm:spPr/>
    </dgm:pt>
    <dgm:pt modelId="{1ED4F8F8-86FE-4BAC-916A-36F822F0A43C}" type="pres">
      <dgm:prSet presAssocID="{EE9308AF-1714-42C2-BE17-EC1A147A189C}" presName="right_23_2" presStyleLbl="node1" presStyleIdx="1" presStyleCnt="5">
        <dgm:presLayoutVars>
          <dgm:bulletEnabled val="1"/>
        </dgm:presLayoutVars>
      </dgm:prSet>
      <dgm:spPr/>
    </dgm:pt>
    <dgm:pt modelId="{BB88EADF-53E9-4054-9CF5-9631B7D809E4}" type="pres">
      <dgm:prSet presAssocID="{EE9308AF-1714-42C2-BE17-EC1A147A189C}" presName="right_23_3" presStyleLbl="node1" presStyleIdx="2" presStyleCnt="5">
        <dgm:presLayoutVars>
          <dgm:bulletEnabled val="1"/>
        </dgm:presLayoutVars>
      </dgm:prSet>
      <dgm:spPr/>
    </dgm:pt>
    <dgm:pt modelId="{49E594D8-E48D-4175-9806-9A6132EA4E0B}" type="pres">
      <dgm:prSet presAssocID="{EE9308AF-1714-42C2-BE17-EC1A147A189C}" presName="left_23_1" presStyleLbl="node1" presStyleIdx="3" presStyleCnt="5">
        <dgm:presLayoutVars>
          <dgm:bulletEnabled val="1"/>
        </dgm:presLayoutVars>
      </dgm:prSet>
      <dgm:spPr/>
    </dgm:pt>
    <dgm:pt modelId="{64F7B600-636E-48C7-87C4-3BF9D7DF3FEC}" type="pres">
      <dgm:prSet presAssocID="{EE9308AF-1714-42C2-BE17-EC1A147A189C}" presName="left_23_2" presStyleLbl="node1" presStyleIdx="4" presStyleCnt="5">
        <dgm:presLayoutVars>
          <dgm:bulletEnabled val="1"/>
        </dgm:presLayoutVars>
      </dgm:prSet>
      <dgm:spPr/>
    </dgm:pt>
  </dgm:ptLst>
  <dgm:cxnLst>
    <dgm:cxn modelId="{B92B6243-5903-4D65-8B64-1177ED987264}" type="presOf" srcId="{0EACCCB7-F321-4C2A-9EE0-ED85DB4A5746}" destId="{8B797B99-7402-493A-8FC4-FD5922FF2524}" srcOrd="0" destOrd="0" presId="urn:microsoft.com/office/officeart/2005/8/layout/balance1"/>
    <dgm:cxn modelId="{D782EA4A-5382-4254-BECF-CBFB49EFAAB3}" srcId="{0EACCCB7-F321-4C2A-9EE0-ED85DB4A5746}" destId="{EE9A751D-5B90-48AE-B2B8-4AD0DE3A6F6E}" srcOrd="0" destOrd="0" parTransId="{77B17CDF-A73D-4205-B19A-FA660131B419}" sibTransId="{3D1C0800-5EC8-4738-9BA2-EA41F2538AE4}"/>
    <dgm:cxn modelId="{9FD6DD79-B9F3-423E-9F85-1CC1F54A0D6C}" type="presOf" srcId="{02FB995B-1DA6-4CB1-865C-CE3076FBF886}" destId="{BB88EADF-53E9-4054-9CF5-9631B7D809E4}" srcOrd="0" destOrd="0" presId="urn:microsoft.com/office/officeart/2005/8/layout/balance1"/>
    <dgm:cxn modelId="{DBBF777B-E47B-41CD-8A19-E197749B9163}" type="presOf" srcId="{EE9308AF-1714-42C2-BE17-EC1A147A189C}" destId="{59D186B6-B102-4AF2-9440-505B1B74E30F}" srcOrd="0" destOrd="0" presId="urn:microsoft.com/office/officeart/2005/8/layout/balance1"/>
    <dgm:cxn modelId="{2FF18984-1972-4934-8483-72EB7160126C}" type="presOf" srcId="{4B437770-DC15-405C-BB1C-36CE9F43EA1A}" destId="{E3FE6616-4EC0-4001-B3F7-C08A051942A3}" srcOrd="0" destOrd="0" presId="urn:microsoft.com/office/officeart/2005/8/layout/balance1"/>
    <dgm:cxn modelId="{56A6C389-021C-411E-B80E-FDBEFC7FEEBC}" srcId="{EE9308AF-1714-42C2-BE17-EC1A147A189C}" destId="{0EACCCB7-F321-4C2A-9EE0-ED85DB4A5746}" srcOrd="1" destOrd="0" parTransId="{546ECD28-9626-4DFC-A182-0253AA2539D0}" sibTransId="{AD554A91-1D2D-4644-90B5-EDB1AC45020B}"/>
    <dgm:cxn modelId="{1D33A88C-137E-4072-B387-4A3045BAAD8A}" type="presOf" srcId="{CF0DF6DB-374C-4A46-B309-3BDB4B97D5F5}" destId="{49E594D8-E48D-4175-9806-9A6132EA4E0B}" srcOrd="0" destOrd="0" presId="urn:microsoft.com/office/officeart/2005/8/layout/balance1"/>
    <dgm:cxn modelId="{124B6F97-C2C2-4E94-8C81-3B2A46B2B627}" srcId="{EE9308AF-1714-42C2-BE17-EC1A147A189C}" destId="{4B437770-DC15-405C-BB1C-36CE9F43EA1A}" srcOrd="0" destOrd="0" parTransId="{E2AC6DCE-DB33-4696-B3D2-7FD110982EBF}" sibTransId="{7C65A185-8AA1-470E-A6F7-64173FD4DDAB}"/>
    <dgm:cxn modelId="{FDEA4599-4CC3-4D47-A45A-3A2B8FCF6418}" srcId="{4B437770-DC15-405C-BB1C-36CE9F43EA1A}" destId="{8FBC44F9-2443-4978-83BA-4315E6356D0C}" srcOrd="1" destOrd="0" parTransId="{A6D01A07-0E02-4550-999E-F6D5B0FE5A77}" sibTransId="{41F8F0BC-5722-4A5D-861F-8F5D82403933}"/>
    <dgm:cxn modelId="{D026319E-D604-48FE-A1BD-83562D864CF6}" srcId="{4B437770-DC15-405C-BB1C-36CE9F43EA1A}" destId="{CF0DF6DB-374C-4A46-B309-3BDB4B97D5F5}" srcOrd="0" destOrd="0" parTransId="{886E5525-E5E1-4F3F-8B98-3A9B74325644}" sibTransId="{C9286D33-71CE-4BF2-8686-60A15FA940B7}"/>
    <dgm:cxn modelId="{11D1ACA1-D979-4998-9D41-FC6722D1D0A8}" srcId="{0EACCCB7-F321-4C2A-9EE0-ED85DB4A5746}" destId="{64367107-53A8-4D2E-9DA7-6A6B205EA1F0}" srcOrd="1" destOrd="0" parTransId="{6257BA1A-1260-4AB7-B31D-129401361E58}" sibTransId="{49C50226-5125-462F-9B6C-ADAA54FE0A44}"/>
    <dgm:cxn modelId="{0C4091AD-6A73-4196-B7A1-DD944DCDF138}" type="presOf" srcId="{8FBC44F9-2443-4978-83BA-4315E6356D0C}" destId="{64F7B600-636E-48C7-87C4-3BF9D7DF3FEC}" srcOrd="0" destOrd="0" presId="urn:microsoft.com/office/officeart/2005/8/layout/balance1"/>
    <dgm:cxn modelId="{F8DABDD2-03CB-48A0-BEAC-E741EAF556B9}" type="presOf" srcId="{EE9A751D-5B90-48AE-B2B8-4AD0DE3A6F6E}" destId="{F7C21550-7BB8-44BB-A760-FA51B475B90D}" srcOrd="0" destOrd="0" presId="urn:microsoft.com/office/officeart/2005/8/layout/balance1"/>
    <dgm:cxn modelId="{CEF17EDE-4B71-4DDA-A7ED-C56A4CC28B24}" srcId="{0EACCCB7-F321-4C2A-9EE0-ED85DB4A5746}" destId="{02FB995B-1DA6-4CB1-865C-CE3076FBF886}" srcOrd="2" destOrd="0" parTransId="{B47858EC-0EB3-4627-8D76-90362A8D035C}" sibTransId="{26BF451C-C615-4FC7-AC23-1486259029E1}"/>
    <dgm:cxn modelId="{974F52E3-05B9-41C4-A70C-7D8902FFCE9A}" type="presOf" srcId="{64367107-53A8-4D2E-9DA7-6A6B205EA1F0}" destId="{1ED4F8F8-86FE-4BAC-916A-36F822F0A43C}" srcOrd="0" destOrd="0" presId="urn:microsoft.com/office/officeart/2005/8/layout/balance1"/>
    <dgm:cxn modelId="{17E7AC94-B18F-4B93-A93A-A6DE2ACF8ECD}" type="presParOf" srcId="{59D186B6-B102-4AF2-9440-505B1B74E30F}" destId="{85EB8D7B-15A7-4D3B-91FF-BD7134AC915F}" srcOrd="0" destOrd="0" presId="urn:microsoft.com/office/officeart/2005/8/layout/balance1"/>
    <dgm:cxn modelId="{60B45155-6AB6-41B7-BECF-8F59696E9A75}" type="presParOf" srcId="{59D186B6-B102-4AF2-9440-505B1B74E30F}" destId="{0001DF07-1EEF-43BF-A726-EAB3547D79A2}" srcOrd="1" destOrd="0" presId="urn:microsoft.com/office/officeart/2005/8/layout/balance1"/>
    <dgm:cxn modelId="{46CFD5AD-2462-4AF2-A0D4-BA04C4FABE0C}" type="presParOf" srcId="{0001DF07-1EEF-43BF-A726-EAB3547D79A2}" destId="{E3FE6616-4EC0-4001-B3F7-C08A051942A3}" srcOrd="0" destOrd="0" presId="urn:microsoft.com/office/officeart/2005/8/layout/balance1"/>
    <dgm:cxn modelId="{E4D5FB55-3605-48A7-87DE-F77BEFD231A2}" type="presParOf" srcId="{0001DF07-1EEF-43BF-A726-EAB3547D79A2}" destId="{8B797B99-7402-493A-8FC4-FD5922FF2524}" srcOrd="1" destOrd="0" presId="urn:microsoft.com/office/officeart/2005/8/layout/balance1"/>
    <dgm:cxn modelId="{6EBD1DFF-1A23-4E57-81C2-8402DDDD2243}" type="presParOf" srcId="{59D186B6-B102-4AF2-9440-505B1B74E30F}" destId="{E23C9D7C-3D37-45F2-A6A0-5E4625FFA8B6}" srcOrd="2" destOrd="0" presId="urn:microsoft.com/office/officeart/2005/8/layout/balance1"/>
    <dgm:cxn modelId="{779EAA04-0440-48D8-B412-53D35FC8C392}" type="presParOf" srcId="{E23C9D7C-3D37-45F2-A6A0-5E4625FFA8B6}" destId="{D8261A4E-C2B9-414B-B708-35B5C745BC4A}" srcOrd="0" destOrd="0" presId="urn:microsoft.com/office/officeart/2005/8/layout/balance1"/>
    <dgm:cxn modelId="{27B60D25-7E9F-406B-96EB-FE8138EB1927}" type="presParOf" srcId="{E23C9D7C-3D37-45F2-A6A0-5E4625FFA8B6}" destId="{A0AD221C-89C6-4BF0-85C5-8AC875164DC1}" srcOrd="1" destOrd="0" presId="urn:microsoft.com/office/officeart/2005/8/layout/balance1"/>
    <dgm:cxn modelId="{06BF28C5-B6DB-4AF0-9E2D-394BA1B9F5F7}" type="presParOf" srcId="{E23C9D7C-3D37-45F2-A6A0-5E4625FFA8B6}" destId="{5D523C58-16B2-4707-8904-7C695B588E1C}" srcOrd="2" destOrd="0" presId="urn:microsoft.com/office/officeart/2005/8/layout/balance1"/>
    <dgm:cxn modelId="{3EEE62DF-6EB9-4D1D-B007-E35BAF7AFEAC}" type="presParOf" srcId="{E23C9D7C-3D37-45F2-A6A0-5E4625FFA8B6}" destId="{F7C21550-7BB8-44BB-A760-FA51B475B90D}" srcOrd="3" destOrd="0" presId="urn:microsoft.com/office/officeart/2005/8/layout/balance1"/>
    <dgm:cxn modelId="{27CD099E-4C8C-49CC-9FC9-3CC7101A5078}" type="presParOf" srcId="{E23C9D7C-3D37-45F2-A6A0-5E4625FFA8B6}" destId="{1ED4F8F8-86FE-4BAC-916A-36F822F0A43C}" srcOrd="4" destOrd="0" presId="urn:microsoft.com/office/officeart/2005/8/layout/balance1"/>
    <dgm:cxn modelId="{5F0FCB4E-1FB8-45C7-BFD9-2579129E2E65}" type="presParOf" srcId="{E23C9D7C-3D37-45F2-A6A0-5E4625FFA8B6}" destId="{BB88EADF-53E9-4054-9CF5-9631B7D809E4}" srcOrd="5" destOrd="0" presId="urn:microsoft.com/office/officeart/2005/8/layout/balance1"/>
    <dgm:cxn modelId="{7F07EAD6-C888-4B3F-A581-820A0FF7B46D}" type="presParOf" srcId="{E23C9D7C-3D37-45F2-A6A0-5E4625FFA8B6}" destId="{49E594D8-E48D-4175-9806-9A6132EA4E0B}" srcOrd="6" destOrd="0" presId="urn:microsoft.com/office/officeart/2005/8/layout/balance1"/>
    <dgm:cxn modelId="{07D4A9F9-7B5E-40C4-99DE-DCD68F92799B}" type="presParOf" srcId="{E23C9D7C-3D37-45F2-A6A0-5E4625FFA8B6}" destId="{64F7B600-636E-48C7-87C4-3BF9D7DF3FEC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BDA565-4E3D-46A2-B0DF-6B252ACF0BDE}" type="doc">
      <dgm:prSet loTypeId="urn:microsoft.com/office/officeart/2005/8/layout/arrow3" loCatId="relationship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pl-PL"/>
        </a:p>
      </dgm:t>
    </dgm:pt>
    <dgm:pt modelId="{68609982-248B-4634-9579-E4A8907883A1}">
      <dgm:prSet phldrT="[Tekst]" custT="1"/>
      <dgm:spPr/>
      <dgm:t>
        <a:bodyPr/>
        <a:lstStyle/>
        <a:p>
          <a:r>
            <a:rPr lang="pl-PL" sz="2000" b="1" dirty="0">
              <a:latin typeface="+mn-lt"/>
              <a:cs typeface="Times New Roman" panose="02020603050405020304" pitchFamily="18" charset="0"/>
            </a:rPr>
            <a:t>Aspekt finansowy </a:t>
          </a:r>
        </a:p>
        <a:p>
          <a:r>
            <a:rPr lang="pl-PL" sz="1800" b="0" dirty="0">
              <a:latin typeface="+mn-lt"/>
              <a:cs typeface="Times New Roman" panose="02020603050405020304" pitchFamily="18" charset="0"/>
            </a:rPr>
            <a:t>Planowanie budżetu  z uwzględnieniem formy finansowania danego zadania oraz  zabezpieczenia wydatków  zgodnie z przepisami prawa oświatowego</a:t>
          </a:r>
        </a:p>
        <a:p>
          <a:r>
            <a:rPr lang="pl-PL" sz="2000" b="1" dirty="0">
              <a:solidFill>
                <a:srgbClr val="C00000"/>
              </a:solidFill>
              <a:latin typeface="+mn-lt"/>
              <a:cs typeface="Times New Roman" panose="02020603050405020304" pitchFamily="18" charset="0"/>
            </a:rPr>
            <a:t>Ile planujemy na wybrane zadanie oświatowe?</a:t>
          </a:r>
        </a:p>
      </dgm:t>
    </dgm:pt>
    <dgm:pt modelId="{7680B6A3-7B9D-4C7F-BE3E-DF43FC7E7762}" type="parTrans" cxnId="{2E24BA39-46F3-42B8-BF92-39F89F5A3621}">
      <dgm:prSet/>
      <dgm:spPr/>
      <dgm:t>
        <a:bodyPr/>
        <a:lstStyle/>
        <a:p>
          <a:endParaRPr lang="pl-PL"/>
        </a:p>
      </dgm:t>
    </dgm:pt>
    <dgm:pt modelId="{FEAC1887-EDFC-48AC-A4B7-4C61EFECAD83}" type="sibTrans" cxnId="{2E24BA39-46F3-42B8-BF92-39F89F5A3621}">
      <dgm:prSet/>
      <dgm:spPr/>
      <dgm:t>
        <a:bodyPr/>
        <a:lstStyle/>
        <a:p>
          <a:endParaRPr lang="pl-PL"/>
        </a:p>
      </dgm:t>
    </dgm:pt>
    <dgm:pt modelId="{F5C72074-4CDD-4FA3-8487-7184E7D324D7}">
      <dgm:prSet phldrT="[Tekst]" custT="1"/>
      <dgm:spPr/>
      <dgm:t>
        <a:bodyPr/>
        <a:lstStyle/>
        <a:p>
          <a:pPr algn="ctr"/>
          <a:r>
            <a:rPr lang="pl-PL" sz="1800" b="1" dirty="0">
              <a:latin typeface="+mn-lt"/>
              <a:cs typeface="Times New Roman" panose="02020603050405020304" pitchFamily="18" charset="0"/>
            </a:rPr>
            <a:t>Aspekt merytoryczny</a:t>
          </a:r>
        </a:p>
        <a:p>
          <a:pPr algn="ctr"/>
          <a:r>
            <a:rPr lang="pl-PL" sz="1800" b="0" dirty="0">
              <a:latin typeface="+mn-lt"/>
              <a:cs typeface="Times New Roman" panose="02020603050405020304" pitchFamily="18" charset="0"/>
            </a:rPr>
            <a:t>Realizacja zadań oświatowych z uwzględnieniem </a:t>
          </a:r>
          <a:r>
            <a:rPr lang="pl-PL" sz="1800" b="0" u="sng" dirty="0">
              <a:latin typeface="+mn-lt"/>
              <a:cs typeface="Times New Roman" panose="02020603050405020304" pitchFamily="18" charset="0"/>
            </a:rPr>
            <a:t>celowości, rzetelności i gospodarności</a:t>
          </a:r>
        </a:p>
        <a:p>
          <a:pPr algn="ctr"/>
          <a:r>
            <a:rPr lang="pl-PL" sz="2000" b="1" dirty="0">
              <a:solidFill>
                <a:srgbClr val="C00000"/>
              </a:solidFill>
              <a:latin typeface="+mn-lt"/>
              <a:cs typeface="Times New Roman" panose="02020603050405020304" pitchFamily="18" charset="0"/>
            </a:rPr>
            <a:t>Plan strategiczny podstawą podziału środków finansowych … w JST</a:t>
          </a:r>
        </a:p>
        <a:p>
          <a:pPr algn="l"/>
          <a:r>
            <a:rPr lang="pl-PL" sz="2000" b="1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 - cele postawione zadaniom</a:t>
          </a:r>
        </a:p>
        <a:p>
          <a:pPr algn="l"/>
          <a:r>
            <a:rPr lang="pl-PL" sz="2000" b="1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 - wskaźniki i mierniki przypisane zadaniom</a:t>
          </a:r>
        </a:p>
        <a:p>
          <a:pPr algn="l"/>
          <a:r>
            <a:rPr lang="pl-PL" sz="2000" b="1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 -  oczekiwane efekty realizacji zadania </a:t>
          </a:r>
        </a:p>
        <a:p>
          <a:pPr algn="ctr"/>
          <a:r>
            <a:rPr lang="pl-PL" sz="2000" b="1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 </a:t>
          </a:r>
        </a:p>
        <a:p>
          <a:pPr algn="ctr"/>
          <a:r>
            <a:rPr lang="pl-PL" sz="2000" b="1" dirty="0">
              <a:solidFill>
                <a:srgbClr val="C00000"/>
              </a:solidFill>
              <a:latin typeface="+mn-lt"/>
              <a:cs typeface="Times New Roman" panose="02020603050405020304" pitchFamily="18" charset="0"/>
            </a:rPr>
            <a:t> </a:t>
          </a:r>
          <a:r>
            <a:rPr lang="pl-PL" sz="2400" b="0" dirty="0">
              <a:latin typeface="+mn-lt"/>
              <a:cs typeface="Times New Roman" panose="02020603050405020304" pitchFamily="18" charset="0"/>
            </a:rPr>
            <a:t> </a:t>
          </a:r>
        </a:p>
      </dgm:t>
    </dgm:pt>
    <dgm:pt modelId="{8FC31075-7CD4-4A52-AAD9-C870EE8D1D9F}" type="parTrans" cxnId="{B0D62378-68DC-41F7-A0F3-6A30B15CB5EE}">
      <dgm:prSet/>
      <dgm:spPr/>
      <dgm:t>
        <a:bodyPr/>
        <a:lstStyle/>
        <a:p>
          <a:endParaRPr lang="pl-PL"/>
        </a:p>
      </dgm:t>
    </dgm:pt>
    <dgm:pt modelId="{22AEF518-FDDF-4F10-A458-96D8110EE86E}" type="sibTrans" cxnId="{B0D62378-68DC-41F7-A0F3-6A30B15CB5EE}">
      <dgm:prSet/>
      <dgm:spPr/>
      <dgm:t>
        <a:bodyPr/>
        <a:lstStyle/>
        <a:p>
          <a:endParaRPr lang="pl-PL"/>
        </a:p>
      </dgm:t>
    </dgm:pt>
    <dgm:pt modelId="{93095DFC-3FF2-4392-B062-8F2836B57304}" type="pres">
      <dgm:prSet presAssocID="{C1BDA565-4E3D-46A2-B0DF-6B252ACF0BDE}" presName="compositeShape" presStyleCnt="0">
        <dgm:presLayoutVars>
          <dgm:chMax val="2"/>
          <dgm:dir/>
          <dgm:resizeHandles val="exact"/>
        </dgm:presLayoutVars>
      </dgm:prSet>
      <dgm:spPr/>
    </dgm:pt>
    <dgm:pt modelId="{52E2A2B4-FD98-41EB-A837-8F199E283973}" type="pres">
      <dgm:prSet presAssocID="{C1BDA565-4E3D-46A2-B0DF-6B252ACF0BDE}" presName="divider" presStyleLbl="fgShp" presStyleIdx="0" presStyleCnt="1"/>
      <dgm:spPr/>
    </dgm:pt>
    <dgm:pt modelId="{72E4D319-2FBF-4705-A70E-99C387610988}" type="pres">
      <dgm:prSet presAssocID="{68609982-248B-4634-9579-E4A8907883A1}" presName="downArrow" presStyleLbl="node1" presStyleIdx="0" presStyleCnt="2" custScaleX="97480" custScaleY="104086" custLinFactNeighborX="3716" custLinFactNeighborY="-1545"/>
      <dgm:spPr/>
    </dgm:pt>
    <dgm:pt modelId="{71691D02-3F03-4F7B-B3FB-BDAD0AE3B1F5}" type="pres">
      <dgm:prSet presAssocID="{68609982-248B-4634-9579-E4A8907883A1}" presName="downArrowText" presStyleLbl="revTx" presStyleIdx="0" presStyleCnt="2" custScaleX="184374">
        <dgm:presLayoutVars>
          <dgm:bulletEnabled val="1"/>
        </dgm:presLayoutVars>
      </dgm:prSet>
      <dgm:spPr/>
    </dgm:pt>
    <dgm:pt modelId="{7675D853-2A4E-4321-8A45-D9E1332CBB09}" type="pres">
      <dgm:prSet presAssocID="{F5C72074-4CDD-4FA3-8487-7184E7D324D7}" presName="upArrow" presStyleLbl="node1" presStyleIdx="1" presStyleCnt="2" custLinFactNeighborX="-164" custLinFactNeighborY="-1786"/>
      <dgm:spPr/>
    </dgm:pt>
    <dgm:pt modelId="{7BBA0E67-C21F-49F8-88CD-87A7B49721BE}" type="pres">
      <dgm:prSet presAssocID="{F5C72074-4CDD-4FA3-8487-7184E7D324D7}" presName="upArrowText" presStyleLbl="revTx" presStyleIdx="1" presStyleCnt="2" custScaleX="200780">
        <dgm:presLayoutVars>
          <dgm:bulletEnabled val="1"/>
        </dgm:presLayoutVars>
      </dgm:prSet>
      <dgm:spPr/>
    </dgm:pt>
  </dgm:ptLst>
  <dgm:cxnLst>
    <dgm:cxn modelId="{2E24BA39-46F3-42B8-BF92-39F89F5A3621}" srcId="{C1BDA565-4E3D-46A2-B0DF-6B252ACF0BDE}" destId="{68609982-248B-4634-9579-E4A8907883A1}" srcOrd="0" destOrd="0" parTransId="{7680B6A3-7B9D-4C7F-BE3E-DF43FC7E7762}" sibTransId="{FEAC1887-EDFC-48AC-A4B7-4C61EFECAD83}"/>
    <dgm:cxn modelId="{A90FF451-0D31-4F41-89D0-B56190377F57}" type="presOf" srcId="{C1BDA565-4E3D-46A2-B0DF-6B252ACF0BDE}" destId="{93095DFC-3FF2-4392-B062-8F2836B57304}" srcOrd="0" destOrd="0" presId="urn:microsoft.com/office/officeart/2005/8/layout/arrow3"/>
    <dgm:cxn modelId="{B0D62378-68DC-41F7-A0F3-6A30B15CB5EE}" srcId="{C1BDA565-4E3D-46A2-B0DF-6B252ACF0BDE}" destId="{F5C72074-4CDD-4FA3-8487-7184E7D324D7}" srcOrd="1" destOrd="0" parTransId="{8FC31075-7CD4-4A52-AAD9-C870EE8D1D9F}" sibTransId="{22AEF518-FDDF-4F10-A458-96D8110EE86E}"/>
    <dgm:cxn modelId="{1F8CC980-8B89-4387-B270-4FDBC639BF65}" type="presOf" srcId="{68609982-248B-4634-9579-E4A8907883A1}" destId="{71691D02-3F03-4F7B-B3FB-BDAD0AE3B1F5}" srcOrd="0" destOrd="0" presId="urn:microsoft.com/office/officeart/2005/8/layout/arrow3"/>
    <dgm:cxn modelId="{31BDF8CA-1EC6-4B60-9178-FFAFA68BBC78}" type="presOf" srcId="{F5C72074-4CDD-4FA3-8487-7184E7D324D7}" destId="{7BBA0E67-C21F-49F8-88CD-87A7B49721BE}" srcOrd="0" destOrd="0" presId="urn:microsoft.com/office/officeart/2005/8/layout/arrow3"/>
    <dgm:cxn modelId="{B63FD017-EF05-40E4-A320-2355BB9FED71}" type="presParOf" srcId="{93095DFC-3FF2-4392-B062-8F2836B57304}" destId="{52E2A2B4-FD98-41EB-A837-8F199E283973}" srcOrd="0" destOrd="0" presId="urn:microsoft.com/office/officeart/2005/8/layout/arrow3"/>
    <dgm:cxn modelId="{7174FFD3-0429-42E5-8299-076AF17DBB9F}" type="presParOf" srcId="{93095DFC-3FF2-4392-B062-8F2836B57304}" destId="{72E4D319-2FBF-4705-A70E-99C387610988}" srcOrd="1" destOrd="0" presId="urn:microsoft.com/office/officeart/2005/8/layout/arrow3"/>
    <dgm:cxn modelId="{ACFCF631-1DFB-4C96-A0FC-D2CE5E713A15}" type="presParOf" srcId="{93095DFC-3FF2-4392-B062-8F2836B57304}" destId="{71691D02-3F03-4F7B-B3FB-BDAD0AE3B1F5}" srcOrd="2" destOrd="0" presId="urn:microsoft.com/office/officeart/2005/8/layout/arrow3"/>
    <dgm:cxn modelId="{3090925C-D499-47C3-B956-D38B16836DE1}" type="presParOf" srcId="{93095DFC-3FF2-4392-B062-8F2836B57304}" destId="{7675D853-2A4E-4321-8A45-D9E1332CBB09}" srcOrd="3" destOrd="0" presId="urn:microsoft.com/office/officeart/2005/8/layout/arrow3"/>
    <dgm:cxn modelId="{BC5A2B8C-DEBD-4E38-AD8D-8ED7D82E8182}" type="presParOf" srcId="{93095DFC-3FF2-4392-B062-8F2836B57304}" destId="{7BBA0E67-C21F-49F8-88CD-87A7B49721BE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E6616-4EC0-4001-B3F7-C08A051942A3}">
      <dsp:nvSpPr>
        <dsp:cNvPr id="0" name=""/>
        <dsp:cNvSpPr/>
      </dsp:nvSpPr>
      <dsp:spPr>
        <a:xfrm>
          <a:off x="2732657" y="0"/>
          <a:ext cx="1586975" cy="88165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Uczeń</a:t>
          </a:r>
        </a:p>
      </dsp:txBody>
      <dsp:txXfrm>
        <a:off x="2758480" y="25823"/>
        <a:ext cx="1535329" cy="830006"/>
      </dsp:txXfrm>
    </dsp:sp>
    <dsp:sp modelId="{8B797B99-7402-493A-8FC4-FD5922FF2524}">
      <dsp:nvSpPr>
        <dsp:cNvPr id="0" name=""/>
        <dsp:cNvSpPr/>
      </dsp:nvSpPr>
      <dsp:spPr>
        <a:xfrm>
          <a:off x="5024954" y="0"/>
          <a:ext cx="1586975" cy="88165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Uczeń</a:t>
          </a:r>
        </a:p>
      </dsp:txBody>
      <dsp:txXfrm>
        <a:off x="5050777" y="25823"/>
        <a:ext cx="1535329" cy="830006"/>
      </dsp:txXfrm>
    </dsp:sp>
    <dsp:sp modelId="{A0AD221C-89C6-4BF0-85C5-8AC875164DC1}">
      <dsp:nvSpPr>
        <dsp:cNvPr id="0" name=""/>
        <dsp:cNvSpPr/>
      </dsp:nvSpPr>
      <dsp:spPr>
        <a:xfrm>
          <a:off x="4341673" y="3747024"/>
          <a:ext cx="661239" cy="661239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23C58-16B2-4707-8904-7C695B588E1C}">
      <dsp:nvSpPr>
        <dsp:cNvPr id="0" name=""/>
        <dsp:cNvSpPr/>
      </dsp:nvSpPr>
      <dsp:spPr>
        <a:xfrm rot="240000">
          <a:off x="2687968" y="3463675"/>
          <a:ext cx="3968649" cy="27751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C21550-7BB8-44BB-A760-FA51B475B90D}">
      <dsp:nvSpPr>
        <dsp:cNvPr id="0" name=""/>
        <dsp:cNvSpPr/>
      </dsp:nvSpPr>
      <dsp:spPr>
        <a:xfrm rot="240000">
          <a:off x="5070797" y="2769820"/>
          <a:ext cx="1583453" cy="737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Kwota bazowa</a:t>
          </a:r>
        </a:p>
      </dsp:txBody>
      <dsp:txXfrm>
        <a:off x="5106810" y="2805833"/>
        <a:ext cx="1511427" cy="665701"/>
      </dsp:txXfrm>
    </dsp:sp>
    <dsp:sp modelId="{1ED4F8F8-86FE-4BAC-916A-36F822F0A43C}">
      <dsp:nvSpPr>
        <dsp:cNvPr id="0" name=""/>
        <dsp:cNvSpPr/>
      </dsp:nvSpPr>
      <dsp:spPr>
        <a:xfrm rot="240000">
          <a:off x="5128105" y="1976332"/>
          <a:ext cx="1583453" cy="737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Waga..</a:t>
          </a:r>
        </a:p>
      </dsp:txBody>
      <dsp:txXfrm>
        <a:off x="5164118" y="2012345"/>
        <a:ext cx="1511427" cy="665701"/>
      </dsp:txXfrm>
    </dsp:sp>
    <dsp:sp modelId="{BB88EADF-53E9-4054-9CF5-9631B7D809E4}">
      <dsp:nvSpPr>
        <dsp:cNvPr id="0" name=""/>
        <dsp:cNvSpPr/>
      </dsp:nvSpPr>
      <dsp:spPr>
        <a:xfrm rot="240000">
          <a:off x="5185412" y="1200478"/>
          <a:ext cx="1583453" cy="737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Waga..</a:t>
          </a:r>
        </a:p>
      </dsp:txBody>
      <dsp:txXfrm>
        <a:off x="5221425" y="1236491"/>
        <a:ext cx="1511427" cy="665701"/>
      </dsp:txXfrm>
    </dsp:sp>
    <dsp:sp modelId="{49E594D8-E48D-4175-9806-9A6132EA4E0B}">
      <dsp:nvSpPr>
        <dsp:cNvPr id="0" name=""/>
        <dsp:cNvSpPr/>
      </dsp:nvSpPr>
      <dsp:spPr>
        <a:xfrm rot="240000">
          <a:off x="2800542" y="2611122"/>
          <a:ext cx="1583453" cy="737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Kwota bazowa</a:t>
          </a:r>
        </a:p>
      </dsp:txBody>
      <dsp:txXfrm>
        <a:off x="2836555" y="2647135"/>
        <a:ext cx="1511427" cy="665701"/>
      </dsp:txXfrm>
    </dsp:sp>
    <dsp:sp modelId="{64F7B600-636E-48C7-87C4-3BF9D7DF3FEC}">
      <dsp:nvSpPr>
        <dsp:cNvPr id="0" name=""/>
        <dsp:cNvSpPr/>
      </dsp:nvSpPr>
      <dsp:spPr>
        <a:xfrm rot="240000">
          <a:off x="2857849" y="1817635"/>
          <a:ext cx="1583453" cy="737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Waga..</a:t>
          </a:r>
        </a:p>
      </dsp:txBody>
      <dsp:txXfrm>
        <a:off x="2893862" y="1853648"/>
        <a:ext cx="1511427" cy="665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E2A2B4-FD98-41EB-A837-8F199E283973}">
      <dsp:nvSpPr>
        <dsp:cNvPr id="0" name=""/>
        <dsp:cNvSpPr/>
      </dsp:nvSpPr>
      <dsp:spPr>
        <a:xfrm rot="21300000">
          <a:off x="73256" y="2014298"/>
          <a:ext cx="11566788" cy="1011962"/>
        </a:xfrm>
        <a:prstGeom prst="mathMinus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E4D319-2FBF-4705-A70E-99C387610988}">
      <dsp:nvSpPr>
        <dsp:cNvPr id="0" name=""/>
        <dsp:cNvSpPr/>
      </dsp:nvSpPr>
      <dsp:spPr>
        <a:xfrm>
          <a:off x="1580452" y="179685"/>
          <a:ext cx="3425437" cy="2098606"/>
        </a:xfrm>
        <a:prstGeom prst="downArrow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91D02-3F03-4F7B-B3FB-BDAD0AE3B1F5}">
      <dsp:nvSpPr>
        <dsp:cNvPr id="0" name=""/>
        <dsp:cNvSpPr/>
      </dsp:nvSpPr>
      <dsp:spPr>
        <a:xfrm>
          <a:off x="4626772" y="0"/>
          <a:ext cx="6910810" cy="2117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+mn-lt"/>
              <a:cs typeface="Times New Roman" panose="02020603050405020304" pitchFamily="18" charset="0"/>
            </a:rPr>
            <a:t>Aspekt finansowy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0" kern="1200" dirty="0">
              <a:latin typeface="+mn-lt"/>
              <a:cs typeface="Times New Roman" panose="02020603050405020304" pitchFamily="18" charset="0"/>
            </a:rPr>
            <a:t>Planowanie budżetu  z uwzględnieniem formy finansowania danego zadania oraz  zabezpieczenia wydatków  zgodnie z przepisami prawa oświatowego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rgbClr val="C00000"/>
              </a:solidFill>
              <a:latin typeface="+mn-lt"/>
              <a:cs typeface="Times New Roman" panose="02020603050405020304" pitchFamily="18" charset="0"/>
            </a:rPr>
            <a:t>Ile planujemy na wybrane zadanie oświatowe?</a:t>
          </a:r>
        </a:p>
      </dsp:txBody>
      <dsp:txXfrm>
        <a:off x="4626772" y="0"/>
        <a:ext cx="6910810" cy="2117035"/>
      </dsp:txXfrm>
    </dsp:sp>
    <dsp:sp modelId="{7675D853-2A4E-4321-8A45-D9E1332CBB09}">
      <dsp:nvSpPr>
        <dsp:cNvPr id="0" name=""/>
        <dsp:cNvSpPr/>
      </dsp:nvSpPr>
      <dsp:spPr>
        <a:xfrm>
          <a:off x="6787951" y="2736298"/>
          <a:ext cx="3513990" cy="2016224"/>
        </a:xfrm>
        <a:prstGeom prst="upArrow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BA0E67-C21F-49F8-88CD-87A7B49721BE}">
      <dsp:nvSpPr>
        <dsp:cNvPr id="0" name=""/>
        <dsp:cNvSpPr/>
      </dsp:nvSpPr>
      <dsp:spPr>
        <a:xfrm>
          <a:off x="-131751" y="2923524"/>
          <a:ext cx="7525749" cy="2117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+mn-lt"/>
              <a:cs typeface="Times New Roman" panose="02020603050405020304" pitchFamily="18" charset="0"/>
            </a:rPr>
            <a:t>Aspekt merytoryczny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0" kern="1200" dirty="0">
              <a:latin typeface="+mn-lt"/>
              <a:cs typeface="Times New Roman" panose="02020603050405020304" pitchFamily="18" charset="0"/>
            </a:rPr>
            <a:t>Realizacja zadań oświatowych z uwzględnieniem </a:t>
          </a:r>
          <a:r>
            <a:rPr lang="pl-PL" sz="1800" b="0" u="sng" kern="1200" dirty="0">
              <a:latin typeface="+mn-lt"/>
              <a:cs typeface="Times New Roman" panose="02020603050405020304" pitchFamily="18" charset="0"/>
            </a:rPr>
            <a:t>celowości, rzetelności i gospodarności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rgbClr val="C00000"/>
              </a:solidFill>
              <a:latin typeface="+mn-lt"/>
              <a:cs typeface="Times New Roman" panose="02020603050405020304" pitchFamily="18" charset="0"/>
            </a:rPr>
            <a:t>Plan strategiczny podstawą podziału środków finansowych … w JST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 - cele postawione zadaniom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 - wskaźniki i mierniki przypisane zadaniom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 -  oczekiwane efekty realizacji zadania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rgbClr val="C00000"/>
              </a:solidFill>
              <a:latin typeface="+mn-lt"/>
              <a:cs typeface="Times New Roman" panose="02020603050405020304" pitchFamily="18" charset="0"/>
            </a:rPr>
            <a:t> </a:t>
          </a:r>
          <a:r>
            <a:rPr lang="pl-PL" sz="2400" b="0" kern="1200" dirty="0">
              <a:latin typeface="+mn-lt"/>
              <a:cs typeface="Times New Roman" panose="02020603050405020304" pitchFamily="18" charset="0"/>
            </a:rPr>
            <a:t> </a:t>
          </a:r>
        </a:p>
      </dsp:txBody>
      <dsp:txXfrm>
        <a:off x="-131751" y="2923524"/>
        <a:ext cx="7525749" cy="2117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2CA9907-1A16-4844-803A-DADDEE3FA2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AD5F9-EE2D-4F7B-93BB-644E0A86EB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7994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350F4-6593-4231-84CE-0A80775A12FE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C55C1-A341-4C17-A6A7-9054C5CAD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6990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697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807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700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859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466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65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22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69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409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769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611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13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1.jpeg"/><Relationship Id="rId7" Type="http://schemas.openxmlformats.org/officeDocument/2006/relationships/image" Target="../media/image9.jpeg"/><Relationship Id="rId12" Type="http://schemas.microsoft.com/office/2007/relationships/diagramDrawing" Target="../diagrams/drawing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diagramColors" Target="../diagrams/colors1.xml"/><Relationship Id="rId5" Type="http://schemas.microsoft.com/office/2007/relationships/hdphoto" Target="../media/hdphoto1.wdp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2.png"/><Relationship Id="rId9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image" Target="../media/image1.jpeg"/><Relationship Id="rId7" Type="http://schemas.openxmlformats.org/officeDocument/2006/relationships/diagramData" Target="../diagrams/data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diagramDrawing" Target="../diagrams/drawing2.xml"/><Relationship Id="rId5" Type="http://schemas.microsoft.com/office/2007/relationships/hdphoto" Target="../media/hdphoto1.wdp"/><Relationship Id="rId10" Type="http://schemas.openxmlformats.org/officeDocument/2006/relationships/diagramColors" Target="../diagrams/colors2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14" name="Tytuł 1"/>
          <p:cNvSpPr>
            <a:spLocks noGrp="1"/>
          </p:cNvSpPr>
          <p:nvPr>
            <p:ph type="ctrTitle"/>
          </p:nvPr>
        </p:nvSpPr>
        <p:spPr>
          <a:xfrm>
            <a:off x="719667" y="1052513"/>
            <a:ext cx="10464800" cy="2736850"/>
          </a:xfrm>
        </p:spPr>
        <p:txBody>
          <a:bodyPr/>
          <a:lstStyle/>
          <a:p>
            <a:r>
              <a:rPr lang="pl-PL" altLang="pl-PL" sz="3200" b="1" dirty="0">
                <a:latin typeface="Times New Roman" pitchFamily="18" charset="0"/>
                <a:cs typeface="Times New Roman" pitchFamily="18" charset="0"/>
              </a:rPr>
              <a:t>Budżet jako środek do realizacji strategii</a:t>
            </a:r>
            <a:br>
              <a:rPr lang="pl-PL" altLang="pl-PL" sz="3200" b="1" dirty="0">
                <a:latin typeface="Times New Roman" pitchFamily="18" charset="0"/>
                <a:cs typeface="Times New Roman" pitchFamily="18" charset="0"/>
              </a:rPr>
            </a:br>
            <a:br>
              <a:rPr lang="pl-PL" altLang="pl-PL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pl-PL" altLang="pl-P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„jakość czy jakoś”</a:t>
            </a:r>
            <a:br>
              <a:rPr lang="pl-PL" altLang="pl-P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pl-PL" altLang="pl-P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altLang="pl-PL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Lokalna polityka oświatowa </a:t>
            </a:r>
            <a:br>
              <a:rPr lang="pl-PL" altLang="pl-PL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altLang="pl-PL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 realizacji zadań oświatowych</a:t>
            </a:r>
            <a:endParaRPr lang="pl-PL" altLang="pl-PL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965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115888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sz="2800" dirty="0">
                <a:latin typeface="+mn-lt"/>
              </a:rPr>
              <a:t>Administrowanie czy zarządzanie finansowe? - efektywność wydatkowanie środków na realizację zadań oświatowych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" y="1700213"/>
            <a:ext cx="11857567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Tx/>
              <a:buAutoNum type="arabicPeriod"/>
              <a:defRPr/>
            </a:pPr>
            <a:endParaRPr lang="pl-PL" altLang="pl-PL" dirty="0"/>
          </a:p>
          <a:p>
            <a:pPr marL="514350" indent="-514350">
              <a:buFontTx/>
              <a:buAutoNum type="arabicPeriod"/>
              <a:defRPr/>
            </a:pPr>
            <a:endParaRPr lang="pl-PL" altLang="pl-PL" dirty="0"/>
          </a:p>
          <a:p>
            <a:pPr>
              <a:buFontTx/>
              <a:buNone/>
              <a:defRPr/>
            </a:pPr>
            <a:r>
              <a:rPr lang="pl-PL" altLang="pl-PL" sz="4400" b="1" dirty="0"/>
              <a:t>Co możemy robić </a:t>
            </a:r>
            <a:r>
              <a:rPr lang="pl-PL" altLang="pl-PL" sz="4400" b="1" dirty="0">
                <a:solidFill>
                  <a:srgbClr val="FF0000"/>
                </a:solidFill>
              </a:rPr>
              <a:t>INACZEJ</a:t>
            </a:r>
            <a:r>
              <a:rPr lang="pl-PL" altLang="pl-PL" sz="44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61953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115888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sz="2800" dirty="0">
                <a:latin typeface="+mn-lt"/>
              </a:rPr>
              <a:t>Administrowanie czy zarządzanie finansowe? - efektywność wydatkowanie środków na realizację zadań oświatowych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" y="1700213"/>
            <a:ext cx="11857567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Tx/>
              <a:buAutoNum type="arabicPeriod"/>
              <a:defRPr/>
            </a:pPr>
            <a:endParaRPr lang="pl-PL" altLang="pl-PL" dirty="0"/>
          </a:p>
          <a:p>
            <a:pPr marL="514350" indent="-514350">
              <a:buFontTx/>
              <a:buAutoNum type="arabicPeriod"/>
              <a:defRPr/>
            </a:pPr>
            <a:endParaRPr lang="pl-PL" altLang="pl-PL" dirty="0"/>
          </a:p>
          <a:p>
            <a:pPr>
              <a:defRPr/>
            </a:pPr>
            <a:r>
              <a:rPr lang="pl-PL" altLang="pl-PL" sz="4400" b="1" dirty="0"/>
              <a:t>Czego możemy </a:t>
            </a:r>
            <a:r>
              <a:rPr lang="pl-PL" altLang="pl-PL" sz="4400" b="1" dirty="0">
                <a:solidFill>
                  <a:srgbClr val="FF0000"/>
                </a:solidFill>
              </a:rPr>
              <a:t>PRZESTAĆ </a:t>
            </a:r>
            <a:r>
              <a:rPr lang="pl-PL" altLang="pl-PL" sz="4400" b="1" dirty="0"/>
              <a:t>robić?</a:t>
            </a:r>
          </a:p>
        </p:txBody>
      </p:sp>
    </p:spTree>
    <p:extLst>
      <p:ext uri="{BB962C8B-B14F-4D97-AF65-F5344CB8AC3E}">
        <p14:creationId xmlns:p14="http://schemas.microsoft.com/office/powerpoint/2010/main" val="3763395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115888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sz="2800" dirty="0">
                <a:latin typeface="+mn-lt"/>
              </a:rPr>
              <a:t>Administrowanie czy zarządzanie finansowe? - efektywność wydatkowanie środków na realizację zadań oświatowych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" y="1700213"/>
            <a:ext cx="11857567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Tx/>
              <a:buAutoNum type="arabicPeriod"/>
              <a:defRPr/>
            </a:pPr>
            <a:endParaRPr lang="pl-PL" altLang="pl-PL" dirty="0"/>
          </a:p>
          <a:p>
            <a:pPr marL="514350" indent="-514350">
              <a:buFontTx/>
              <a:buAutoNum type="arabicPeriod"/>
              <a:defRPr/>
            </a:pPr>
            <a:endParaRPr lang="pl-PL" altLang="pl-PL" dirty="0"/>
          </a:p>
          <a:p>
            <a:pPr>
              <a:defRPr/>
            </a:pPr>
            <a:r>
              <a:rPr lang="pl-PL" altLang="pl-PL" sz="4400" b="1" dirty="0"/>
              <a:t>Czego możemy </a:t>
            </a:r>
            <a:r>
              <a:rPr lang="pl-PL" altLang="pl-PL" sz="4400" b="1" dirty="0">
                <a:solidFill>
                  <a:srgbClr val="FF0000"/>
                </a:solidFill>
              </a:rPr>
              <a:t>ZACZĄĆ </a:t>
            </a:r>
            <a:r>
              <a:rPr lang="pl-PL" altLang="pl-PL" sz="4400" b="1" dirty="0"/>
              <a:t>robić?</a:t>
            </a:r>
          </a:p>
        </p:txBody>
      </p:sp>
    </p:spTree>
    <p:extLst>
      <p:ext uri="{BB962C8B-B14F-4D97-AF65-F5344CB8AC3E}">
        <p14:creationId xmlns:p14="http://schemas.microsoft.com/office/powerpoint/2010/main" val="2116795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431800" y="2420939"/>
            <a:ext cx="10752667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Tx/>
              <a:buAutoNum type="arabicPeriod"/>
              <a:defRPr/>
            </a:pPr>
            <a:endParaRPr lang="pl-PL" altLang="pl-PL"/>
          </a:p>
          <a:p>
            <a:pPr>
              <a:buFontTx/>
              <a:buNone/>
              <a:defRPr/>
            </a:pPr>
            <a:r>
              <a:rPr lang="pl-PL" altLang="pl-PL"/>
              <a:t>		</a:t>
            </a:r>
            <a:r>
              <a:rPr lang="pl-PL" altLang="pl-PL" sz="4400" b="1">
                <a:solidFill>
                  <a:srgbClr val="FF0000"/>
                </a:solidFill>
              </a:rPr>
              <a:t>SZPIEGOWANIE</a:t>
            </a:r>
            <a:endParaRPr lang="pl-PL" altLang="pl-PL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544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667" y="1447800"/>
            <a:ext cx="12107333" cy="454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515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115888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sz="2800">
                <a:latin typeface="+mn-lt"/>
              </a:rPr>
              <a:t>Administrowanie czy zarządzanie finansowe? - efektywność wydatkowanie środków na realizację zadań oświatowych</a:t>
            </a:r>
            <a:endParaRPr lang="pl-PL" sz="2800" dirty="0">
              <a:latin typeface="+mn-lt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" y="1700213"/>
            <a:ext cx="11857567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pl-PL" altLang="pl-PL" dirty="0"/>
          </a:p>
          <a:p>
            <a:pPr>
              <a:buFontTx/>
              <a:buNone/>
            </a:pPr>
            <a:endParaRPr lang="pl-PL" altLang="pl-PL" dirty="0"/>
          </a:p>
          <a:p>
            <a:pPr algn="l">
              <a:buFontTx/>
              <a:buNone/>
            </a:pPr>
            <a:r>
              <a:rPr lang="pl-PL" altLang="pl-PL" dirty="0"/>
              <a:t>		</a:t>
            </a:r>
            <a:r>
              <a:rPr lang="pl-PL" altLang="pl-PL" sz="4400" b="1" dirty="0">
                <a:solidFill>
                  <a:srgbClr val="FF0000"/>
                </a:solidFill>
              </a:rPr>
              <a:t>PREZENTACJE GMIN</a:t>
            </a:r>
          </a:p>
          <a:p>
            <a:pPr>
              <a:buFontTx/>
              <a:buNone/>
            </a:pPr>
            <a:endParaRPr lang="pl-PL" altLang="pl-PL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480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12144" y="500063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altLang="pl-PL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Wielkość subwencji oświatowej – ustawowo gwarantowana</a:t>
            </a:r>
            <a:br>
              <a:rPr lang="pl-PL" altLang="pl-PL" sz="2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2400">
                <a:latin typeface="Times New Roman" panose="02020603050405020304" pitchFamily="18" charset="0"/>
                <a:cs typeface="Times New Roman" panose="02020603050405020304" pitchFamily="18" charset="0"/>
              </a:rPr>
              <a:t>ustawa o dochodach JST </a:t>
            </a:r>
            <a:br>
              <a:rPr lang="pl-PL" altLang="pl-PL" sz="2400"/>
            </a:br>
            <a:endParaRPr lang="pl-PL" sz="2400" dirty="0">
              <a:latin typeface="+mn-lt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347134" y="1469197"/>
            <a:ext cx="11808884" cy="445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963">
              <a:buFontTx/>
              <a:buNone/>
              <a:defRPr/>
            </a:pPr>
            <a:r>
              <a:rPr lang="pl-PL" alt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Art. 28. </a:t>
            </a:r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1. Kwotę przeznaczoną na część oświatową subwencji ogólnej dla wszystkich JST ustala się w wysokości łącznej kwoty części oświatowej subwencji ogólnej</a:t>
            </a:r>
            <a:r>
              <a:rPr lang="pl-PL" altLang="pl-PL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,</a:t>
            </a:r>
          </a:p>
          <a:p>
            <a:pPr marL="80963">
              <a:buFontTx/>
              <a:buNone/>
              <a:defRPr/>
            </a:pPr>
            <a:r>
              <a:rPr lang="pl-PL" altLang="pl-PL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 nie mniejszej niż przyjęta w ustawie budżetowej w roku bazowym, skorygowanej o kwotę innych wydatków z tytułu zmiany realizowanych zadań oświatowych. </a:t>
            </a:r>
          </a:p>
          <a:p>
            <a:pPr marL="80963">
              <a:buFontTx/>
              <a:buNone/>
              <a:defRPr/>
            </a:pPr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2. Od kwoty, o której mowa w ust. 1, odlicza się 0,4% na rezerwę części oświatowej subwencji ogólnej. </a:t>
            </a:r>
          </a:p>
          <a:p>
            <a:pPr marL="80963">
              <a:buFontTx/>
              <a:buNone/>
              <a:defRPr/>
            </a:pPr>
            <a:endParaRPr lang="pl-PL" altLang="pl-PL" sz="20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marL="80963">
              <a:buFontTx/>
              <a:buNone/>
              <a:defRPr/>
            </a:pPr>
            <a:endParaRPr lang="pl-PL" altLang="pl-PL" sz="20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marL="109537">
              <a:buFont typeface="Wingdings 3" panose="05040102010807070707" pitchFamily="18" charset="2"/>
              <a:buNone/>
              <a:defRPr/>
            </a:pPr>
            <a:endParaRPr lang="pl-PL" sz="2000" dirty="0"/>
          </a:p>
        </p:txBody>
      </p:sp>
      <p:sp>
        <p:nvSpPr>
          <p:cNvPr id="8" name="Schemat blokowy: wiele dokumentów 7"/>
          <p:cNvSpPr/>
          <p:nvPr/>
        </p:nvSpPr>
        <p:spPr>
          <a:xfrm>
            <a:off x="-77638" y="3394886"/>
            <a:ext cx="10567180" cy="1979371"/>
          </a:xfrm>
          <a:prstGeom prst="flowChartMultidocumen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l-PL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Zasada ogólna podziału subwencji oświatowej</a:t>
            </a:r>
          </a:p>
          <a:p>
            <a:pPr>
              <a:defRPr/>
            </a:pPr>
            <a:endParaRPr lang="pl-PL" sz="20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 			- Pieniądz idzie za uczniem </a:t>
            </a:r>
          </a:p>
        </p:txBody>
      </p:sp>
      <p:sp>
        <p:nvSpPr>
          <p:cNvPr id="10" name="Objaśnienie owalne 9"/>
          <p:cNvSpPr/>
          <p:nvPr/>
        </p:nvSpPr>
        <p:spPr>
          <a:xfrm>
            <a:off x="8028518" y="3112955"/>
            <a:ext cx="4127500" cy="1116012"/>
          </a:xfrm>
          <a:prstGeom prst="wedgeEllipseCallout">
            <a:avLst>
              <a:gd name="adj1" fmla="val -33433"/>
              <a:gd name="adj2" fmla="val 11514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>
                <a:solidFill>
                  <a:schemeClr val="tx1"/>
                </a:solidFill>
              </a:rPr>
              <a:t>Co to oznacza ??</a:t>
            </a:r>
          </a:p>
        </p:txBody>
      </p:sp>
    </p:spTree>
    <p:extLst>
      <p:ext uri="{BB962C8B-B14F-4D97-AF65-F5344CB8AC3E}">
        <p14:creationId xmlns:p14="http://schemas.microsoft.com/office/powerpoint/2010/main" val="23669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115888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br>
              <a:rPr lang="pl-PL" sz="2400" b="1">
                <a:latin typeface="+mn-lt"/>
              </a:rPr>
            </a:br>
            <a:r>
              <a:rPr lang="pl-PL" sz="2400" b="1">
                <a:latin typeface="+mn-lt"/>
              </a:rPr>
              <a:t> Dodatkowe transfery finansowe na ucznia  - jak je zdobyć ?</a:t>
            </a:r>
            <a:endParaRPr lang="pl-PL" sz="2400" b="1" dirty="0">
              <a:latin typeface="+mn-lt"/>
            </a:endParaRPr>
          </a:p>
        </p:txBody>
      </p:sp>
      <p:pic>
        <p:nvPicPr>
          <p:cNvPr id="7" name="Symbol zastępczy zawartości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2284" y="1916114"/>
            <a:ext cx="3996267" cy="2600325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/>
        </p:nvGraphicFramePr>
        <p:xfrm>
          <a:off x="3470805" y="1417638"/>
          <a:ext cx="9344587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764140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115888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altLang="pl-PL" sz="2400" b="1">
                <a:latin typeface="+mn-lt"/>
                <a:cs typeface="Times New Roman" panose="02020603050405020304" pitchFamily="18" charset="0"/>
              </a:rPr>
              <a:t>Zadania oświatowe</a:t>
            </a:r>
            <a:br>
              <a:rPr lang="pl-PL" altLang="pl-PL" sz="2400" b="1">
                <a:latin typeface="+mn-lt"/>
                <a:cs typeface="Times New Roman" panose="02020603050405020304" pitchFamily="18" charset="0"/>
              </a:rPr>
            </a:br>
            <a:r>
              <a:rPr lang="pl-PL" altLang="pl-PL" sz="2400" b="1">
                <a:latin typeface="+mn-lt"/>
                <a:cs typeface="Times New Roman" panose="02020603050405020304" pitchFamily="18" charset="0"/>
              </a:rPr>
              <a:t> finansowane w formie dotacji celowej z budżetu państwa</a:t>
            </a:r>
            <a:endParaRPr lang="pl-PL" sz="2400" dirty="0">
              <a:latin typeface="+mn-lt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90500" y="1492981"/>
            <a:ext cx="11811000" cy="445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153">
              <a:buFontTx/>
              <a:buNone/>
              <a:defRPr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Są to transfery finansowe ściśle </a:t>
            </a:r>
            <a:r>
              <a:rPr lang="pl-PL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powiązane z realizacją określonego celu polityki państwa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 Stanowią one najsilniejszą formę wpływania państwa na realizację polityki państwa w terenie. </a:t>
            </a:r>
          </a:p>
          <a:p>
            <a:pPr marL="82153">
              <a:buFontTx/>
              <a:buNone/>
              <a:defRPr/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marL="82153">
              <a:buFontTx/>
              <a:buNone/>
              <a:defRPr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W polskim systemie oświaty, mamy do czynienia z dwoma rodzajami dotacji z budżetu państwa dla JST:</a:t>
            </a:r>
          </a:p>
          <a:p>
            <a:pPr marL="425053">
              <a:buFont typeface="Wingdings 3" charset="2"/>
              <a:buAutoNum type="arabicPeriod"/>
              <a:defRPr/>
            </a:pPr>
            <a:r>
              <a:rPr lang="pl-PL" sz="2000" u="sng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Dotacje celowe -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na realizacje zadań z zakresu administracji rządowej </a:t>
            </a:r>
          </a:p>
          <a:p>
            <a:pPr marL="82153">
              <a:buFontTx/>
              <a:buNone/>
              <a:defRPr/>
            </a:pPr>
            <a:r>
              <a:rPr lang="pl-PL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			– 100% wydatków + 1% na obsługę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dotacja podręcznikowa</a:t>
            </a:r>
          </a:p>
          <a:p>
            <a:pPr marL="82153">
              <a:buFontTx/>
              <a:buNone/>
              <a:defRPr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2. </a:t>
            </a:r>
            <a:r>
              <a:rPr lang="pl-PL" sz="2000" u="sng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Dotacje celowe -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na realizację zadań własnych JST</a:t>
            </a:r>
          </a:p>
          <a:p>
            <a:pPr marL="82153">
              <a:buFontTx/>
              <a:buNone/>
              <a:defRPr/>
            </a:pPr>
            <a:r>
              <a:rPr lang="pl-PL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		- obowiązek wniesienia co najmniej 20% wkładu własnego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dotacja na pomoc materialną uczniów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na zwiększenie liczby miejsc wychowania przedszkolnego</a:t>
            </a:r>
          </a:p>
        </p:txBody>
      </p:sp>
    </p:spTree>
    <p:extLst>
      <p:ext uri="{BB962C8B-B14F-4D97-AF65-F5344CB8AC3E}">
        <p14:creationId xmlns:p14="http://schemas.microsoft.com/office/powerpoint/2010/main" val="24571358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115888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altLang="pl-PL" sz="2400" b="1">
                <a:latin typeface="+mn-lt"/>
                <a:cs typeface="Times New Roman" panose="02020603050405020304" pitchFamily="18" charset="0"/>
              </a:rPr>
              <a:t>Programy rządowe</a:t>
            </a:r>
            <a:endParaRPr lang="pl-PL" sz="2400" dirty="0">
              <a:latin typeface="+mn-lt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311270" y="1695656"/>
            <a:ext cx="11811000" cy="445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pl-PL" sz="2000" b="1" dirty="0"/>
              <a:t>Art. 74</a:t>
            </a:r>
            <a:r>
              <a:rPr lang="pl-PL" sz="2000" dirty="0"/>
              <a:t>. 1. Rada Ministrów może przyjąć rządowy program albo programy mające na celu:</a:t>
            </a:r>
          </a:p>
          <a:p>
            <a:pPr>
              <a:buFontTx/>
              <a:buNone/>
              <a:defRPr/>
            </a:pPr>
            <a:r>
              <a:rPr lang="pl-PL" sz="2000" dirty="0"/>
              <a:t>1)wyrównywanie szans edukacyjnych dzieci i młodzieży oraz innych grup społecznych;</a:t>
            </a:r>
          </a:p>
          <a:p>
            <a:pPr>
              <a:buFontTx/>
              <a:buNone/>
              <a:defRPr/>
            </a:pPr>
            <a:r>
              <a:rPr lang="pl-PL" sz="2000" dirty="0"/>
              <a:t>2)wspieranie powstawania i realizacji regionalnych lub lokalnych programów, o których mowa w art. 73 ust. 1 pkt 1, tworzonych przez jednostki samorządu terytorialnego lub organizacje, o których mowa w art. 3 ust. 2 i 3 ustawy z dnia 24 kwietnia 2003 r. o działalności pożytku publicznego i o wolontariacie;</a:t>
            </a:r>
          </a:p>
          <a:p>
            <a:pPr>
              <a:buFontTx/>
              <a:buNone/>
              <a:defRPr/>
            </a:pPr>
            <a:r>
              <a:rPr lang="pl-PL" sz="2000" dirty="0"/>
              <a:t>3)wspieranie powstawania i realizacji regionalnych lub lokalnych programów, o których mowa w art. 73 ust. 1 pkt 2, tworzonych przez jednostki samorządu terytorialnego lub organizacje, o których mowa w art. 3 ust. 2 i 3 ustawy z dnia 24 kwietnia 2003 r. o działalności pożytku publicznego i o wolontariacie;</a:t>
            </a:r>
          </a:p>
          <a:p>
            <a:pPr marL="82153">
              <a:buFontTx/>
              <a:buNone/>
              <a:defRPr/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90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239184" y="333375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400" b="1">
                <a:cs typeface="Times New Roman" pitchFamily="18" charset="0"/>
              </a:rPr>
              <a:t>Finansowanie zadań oświatowych </a:t>
            </a:r>
            <a:br>
              <a:rPr lang="pl-PL" altLang="pl-PL" sz="2400" b="1">
                <a:cs typeface="Times New Roman" pitchFamily="18" charset="0"/>
              </a:rPr>
            </a:br>
            <a:r>
              <a:rPr lang="pl-PL" altLang="pl-PL" sz="2400" b="1">
                <a:cs typeface="Times New Roman" pitchFamily="18" charset="0"/>
              </a:rPr>
              <a:t>			– zadaniem administracji publicznej </a:t>
            </a:r>
            <a:endParaRPr lang="pl-PL" altLang="pl-PL" sz="2400" dirty="0"/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>
                <a:solidFill>
                  <a:srgbClr val="C00000"/>
                </a:solidFill>
                <a:cs typeface="Times New Roman" panose="02020603050405020304" pitchFamily="18" charset="0"/>
              </a:rPr>
              <a:t>Oświata jest zadaniem publicznym o szczególnym znaczeniu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i dlatego Konstytucja daje gwarancję,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że nauka w szkołach publicznych jest bezpłatna.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endParaRPr lang="pl-PL" sz="200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Organizowanie oraz finansowanie zadań oświatowych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jest jednym z zadań całej administracji publicznej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endParaRPr lang="pl-PL" sz="200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pl-PL" sz="2000" b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rządu  - </a:t>
            </a:r>
            <a:r>
              <a:rPr lang="pl-PL" sz="2000" b="1" i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administracja rządowa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pl-PL" sz="2000" b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samorządu – </a:t>
            </a:r>
            <a:r>
              <a:rPr lang="pl-PL" sz="2000" b="1" i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administracja samorządowa</a:t>
            </a:r>
            <a:endParaRPr lang="pl-PL" sz="2000" b="1" i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3033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814917" y="115888"/>
            <a:ext cx="10936816" cy="7794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altLang="pl-PL" sz="2400" b="1">
                <a:latin typeface="+mn-lt"/>
                <a:cs typeface="Times New Roman" panose="02020603050405020304" pitchFamily="18" charset="0"/>
              </a:rPr>
              <a:t>Mieszany model finansowania zadań oświatowych</a:t>
            </a:r>
            <a:endParaRPr lang="pl-PL" sz="2400" dirty="0">
              <a:latin typeface="+mn-lt"/>
            </a:endParaRPr>
          </a:p>
        </p:txBody>
      </p:sp>
      <p:sp>
        <p:nvSpPr>
          <p:cNvPr id="7" name="Symbol zastępczy zawartości 3"/>
          <p:cNvSpPr txBox="1">
            <a:spLocks/>
          </p:cNvSpPr>
          <p:nvPr/>
        </p:nvSpPr>
        <p:spPr>
          <a:xfrm>
            <a:off x="191558" y="1004688"/>
            <a:ext cx="11808884" cy="4679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153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Ponieważ w świetle przepisów Konstytucji, ustalanie podziału dochodów między państwo a samorząd terytorialny należy kompetencji władzy ustawodawczej, </a:t>
            </a:r>
            <a:r>
              <a:rPr lang="pl-PL" sz="2000">
                <a:solidFill>
                  <a:srgbClr val="C00000"/>
                </a:solidFill>
                <a:cs typeface="Times New Roman" panose="02020603050405020304" pitchFamily="18" charset="0"/>
              </a:rPr>
              <a:t>wysokość subwencji oświatowej </a:t>
            </a:r>
          </a:p>
          <a:p>
            <a:pPr marL="82153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>
                <a:solidFill>
                  <a:srgbClr val="C00000"/>
                </a:solidFill>
                <a:cs typeface="Times New Roman" panose="02020603050405020304" pitchFamily="18" charset="0"/>
              </a:rPr>
              <a:t>jest corocznie ustalana przez parlament w ustawie budżetowej</a:t>
            </a:r>
            <a:r>
              <a:rPr lang="pl-PL" sz="20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 </a:t>
            </a:r>
          </a:p>
          <a:p>
            <a:pPr marL="82153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Przepisy gwarantują minimalną wysokość tej kwoty. </a:t>
            </a:r>
            <a:endParaRPr lang="pl-PL" sz="2000" b="1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marL="82153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 b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Subwencja oświatowa jest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pl-PL" sz="20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nieodpłatną,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pl-PL" sz="20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bezwarunkową i bezzwrotną </a:t>
            </a:r>
          </a:p>
          <a:p>
            <a:pPr marL="82153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 b="1">
                <a:solidFill>
                  <a:srgbClr val="C00000"/>
                </a:solidFill>
                <a:cs typeface="Times New Roman" panose="02020603050405020304" pitchFamily="18" charset="0"/>
              </a:rPr>
              <a:t>pomocą udzielaną samorządom z budżetu państwa</a:t>
            </a:r>
            <a:r>
              <a:rPr lang="pl-PL" sz="20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 </a:t>
            </a:r>
          </a:p>
          <a:p>
            <a:pPr marL="82153" algn="just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O jej rozdysponowaniu JST decyduje samodzielnie, </a:t>
            </a:r>
          </a:p>
          <a:p>
            <a:pPr marL="82153" algn="just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	a niewykorzystane środki nie podlegają zwrotowi.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63257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374680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400" b="1"/>
              <a:t>Praca w zespołach zadaniowych</a:t>
            </a:r>
            <a:br>
              <a:rPr lang="pl-PL" altLang="pl-PL" sz="2400" b="1"/>
            </a:br>
            <a:br>
              <a:rPr lang="pl-PL" altLang="pl-PL" sz="2400" b="1"/>
            </a:br>
            <a:r>
              <a:rPr lang="pl-PL" altLang="pl-PL" sz="2400" b="1"/>
              <a:t>dokończ zdanie …………………..</a:t>
            </a:r>
            <a:endParaRPr lang="pl-PL" altLang="pl-PL" sz="2400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" y="1921295"/>
            <a:ext cx="11233151" cy="45370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FontTx/>
              <a:buNone/>
            </a:pPr>
            <a:r>
              <a:rPr lang="pl-PL" altLang="pl-PL" sz="2000" dirty="0">
                <a:solidFill>
                  <a:srgbClr val="000000"/>
                </a:solidFill>
                <a:cs typeface="Times New Roman" pitchFamily="18" charset="0"/>
              </a:rPr>
              <a:t>U</a:t>
            </a:r>
            <a:r>
              <a:rPr lang="pl-PL" altLang="pl-PL" sz="2000" b="1" dirty="0">
                <a:solidFill>
                  <a:srgbClr val="000000"/>
                </a:solidFill>
                <a:cs typeface="Times New Roman" pitchFamily="18" charset="0"/>
              </a:rPr>
              <a:t>cznia zdolnego</a:t>
            </a:r>
            <a:r>
              <a:rPr lang="pl-PL" altLang="pl-PL" sz="2000" dirty="0">
                <a:solidFill>
                  <a:srgbClr val="000000"/>
                </a:solidFill>
                <a:cs typeface="Times New Roman" pitchFamily="18" charset="0"/>
              </a:rPr>
              <a:t> motywujemy poprzez ……………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pl-PL" altLang="pl-PL" sz="2000" dirty="0">
                <a:solidFill>
                  <a:srgbClr val="000000"/>
                </a:solidFill>
                <a:cs typeface="Times New Roman" pitchFamily="18" charset="0"/>
              </a:rPr>
              <a:t>U</a:t>
            </a:r>
            <a:r>
              <a:rPr lang="pl-PL" altLang="pl-PL" sz="2000" b="1" dirty="0">
                <a:solidFill>
                  <a:srgbClr val="000000"/>
                </a:solidFill>
                <a:cs typeface="Times New Roman" pitchFamily="18" charset="0"/>
              </a:rPr>
              <a:t>cznia z problemami rozwojowymi</a:t>
            </a:r>
            <a:r>
              <a:rPr lang="pl-PL" altLang="pl-PL" sz="2000" dirty="0">
                <a:solidFill>
                  <a:srgbClr val="000000"/>
                </a:solidFill>
                <a:cs typeface="Times New Roman" pitchFamily="18" charset="0"/>
              </a:rPr>
              <a:t> wspieramy poprzez …</a:t>
            </a:r>
            <a:endParaRPr lang="pl-PL" altLang="pl-PL" sz="2000" dirty="0"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Tx/>
              <a:buNone/>
            </a:pPr>
            <a:r>
              <a:rPr lang="pl-PL" altLang="pl-PL" sz="2000" dirty="0">
                <a:solidFill>
                  <a:srgbClr val="000000"/>
                </a:solidFill>
                <a:cs typeface="Times New Roman" pitchFamily="18" charset="0"/>
              </a:rPr>
              <a:t>D</a:t>
            </a:r>
            <a:r>
              <a:rPr lang="pl-PL" altLang="pl-PL" sz="2000" b="1" dirty="0">
                <a:solidFill>
                  <a:srgbClr val="000000"/>
                </a:solidFill>
                <a:cs typeface="Times New Roman" pitchFamily="18" charset="0"/>
              </a:rPr>
              <a:t>yrektorów i nauczycieli motywujemy </a:t>
            </a:r>
            <a:r>
              <a:rPr lang="pl-PL" altLang="pl-PL" sz="2000" dirty="0">
                <a:solidFill>
                  <a:srgbClr val="000000"/>
                </a:solidFill>
                <a:cs typeface="Times New Roman" pitchFamily="18" charset="0"/>
              </a:rPr>
              <a:t> poprzez ………</a:t>
            </a:r>
            <a:endParaRPr lang="pl-PL" altLang="pl-PL" sz="2000" dirty="0"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Tx/>
              <a:buNone/>
            </a:pPr>
            <a:r>
              <a:rPr lang="pl-PL" altLang="pl-PL" sz="2000" dirty="0">
                <a:solidFill>
                  <a:srgbClr val="000000"/>
                </a:solidFill>
                <a:cs typeface="Times New Roman" pitchFamily="18" charset="0"/>
              </a:rPr>
              <a:t>U</a:t>
            </a:r>
            <a:r>
              <a:rPr lang="pl-PL" altLang="pl-PL" sz="2000" b="1" dirty="0">
                <a:solidFill>
                  <a:srgbClr val="000000"/>
                </a:solidFill>
                <a:cs typeface="Times New Roman" pitchFamily="18" charset="0"/>
              </a:rPr>
              <a:t>miejętności nauczycieli</a:t>
            </a:r>
            <a:r>
              <a:rPr lang="pl-PL" altLang="pl-PL" sz="2000" dirty="0">
                <a:solidFill>
                  <a:srgbClr val="000000"/>
                </a:solidFill>
                <a:cs typeface="Times New Roman" pitchFamily="18" charset="0"/>
              </a:rPr>
              <a:t> doskonalimy poprzez …………</a:t>
            </a:r>
            <a:endParaRPr lang="pl-PL" altLang="pl-PL" sz="2000" dirty="0"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cs typeface="Times New Roman" pitchFamily="18" charset="0"/>
              </a:rPr>
              <a:t>WĘDRUJĄCE PLAKATY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cs typeface="Times New Roman" pitchFamily="18" charset="0"/>
              </a:rPr>
              <a:t>Praca w grupach i prezentacja wypracowanych odpowiedzi 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cs typeface="Times New Roman" pitchFamily="18" charset="0"/>
              </a:rPr>
              <a:t>					-  dyskusja podsumowująca 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cs typeface="Times New Roman" pitchFamily="18" charset="0"/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2925375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43933" y="115889"/>
            <a:ext cx="12048067" cy="865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altLang="pl-PL" sz="2400" b="1">
                <a:latin typeface="+mn-lt"/>
                <a:cs typeface="Times New Roman" panose="02020603050405020304" pitchFamily="18" charset="0"/>
              </a:rPr>
              <a:t>Jakoś czy jakość ? </a:t>
            </a:r>
            <a:endParaRPr lang="pl-PL" sz="2400" dirty="0">
              <a:latin typeface="+mn-lt"/>
            </a:endParaRPr>
          </a:p>
        </p:txBody>
      </p:sp>
      <p:graphicFrame>
        <p:nvGraphicFramePr>
          <p:cNvPr id="8" name="Symbol zastępczy zawartości 3"/>
          <p:cNvGraphicFramePr>
            <a:graphicFrameLocks/>
          </p:cNvGraphicFramePr>
          <p:nvPr/>
        </p:nvGraphicFramePr>
        <p:xfrm>
          <a:off x="335360" y="1052736"/>
          <a:ext cx="11713301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8212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22767" y="327025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400" b="1">
                <a:cs typeface="Times New Roman" pitchFamily="18" charset="0"/>
              </a:rPr>
              <a:t>Budżet jako środek do realizacji strategii </a:t>
            </a:r>
            <a:br>
              <a:rPr lang="pl-PL" altLang="pl-PL" sz="2400" b="1">
                <a:cs typeface="Times New Roman" pitchFamily="18" charset="0"/>
              </a:rPr>
            </a:br>
            <a:r>
              <a:rPr lang="pl-PL" altLang="pl-PL" sz="2400" b="1">
                <a:cs typeface="Times New Roman" pitchFamily="18" charset="0"/>
              </a:rPr>
              <a:t>		– planu strategicznego dla oświaty</a:t>
            </a:r>
            <a:endParaRPr lang="pl-PL" altLang="pl-PL" sz="2400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43933" y="1628775"/>
            <a:ext cx="12048067" cy="36004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b="1">
                <a:solidFill>
                  <a:srgbClr val="C00000"/>
                </a:solidFill>
                <a:cs typeface="Times New Roman" pitchFamily="18" charset="0"/>
              </a:rPr>
              <a:t>Celowość  - </a:t>
            </a:r>
            <a:r>
              <a:rPr lang="pl-PL" altLang="pl-PL">
                <a:cs typeface="Times New Roman" pitchFamily="18" charset="0"/>
              </a:rPr>
              <a:t>co jest moim celem ?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b="1">
              <a:solidFill>
                <a:srgbClr val="C00000"/>
              </a:solidFill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b="1">
                <a:solidFill>
                  <a:srgbClr val="C00000"/>
                </a:solidFill>
                <a:cs typeface="Times New Roman" pitchFamily="18" charset="0"/>
              </a:rPr>
              <a:t>Rzetelność  - </a:t>
            </a:r>
            <a:r>
              <a:rPr lang="pl-PL" altLang="pl-PL">
                <a:cs typeface="Times New Roman" pitchFamily="18" charset="0"/>
              </a:rPr>
              <a:t>jak sprawdzam jakość w moim systemie oświaty?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b="1">
              <a:solidFill>
                <a:srgbClr val="C00000"/>
              </a:solidFill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b="1">
                <a:solidFill>
                  <a:srgbClr val="C00000"/>
                </a:solidFill>
                <a:cs typeface="Times New Roman" pitchFamily="18" charset="0"/>
              </a:rPr>
              <a:t>Gospodarność  - </a:t>
            </a:r>
            <a:r>
              <a:rPr lang="pl-PL" altLang="pl-PL">
                <a:cs typeface="Times New Roman" pitchFamily="18" charset="0"/>
              </a:rPr>
              <a:t>na czym polega  moja gospodarność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>
                <a:cs typeface="Times New Roman" pitchFamily="18" charset="0"/>
              </a:rPr>
              <a:t>			w finansowaniu zadań oświatowych ?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b="1">
                <a:solidFill>
                  <a:srgbClr val="C00000"/>
                </a:solidFill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b="1" dirty="0">
              <a:solidFill>
                <a:srgbClr val="C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174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115888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altLang="pl-PL" sz="2400" b="1">
                <a:latin typeface="+mn-lt"/>
                <a:cs typeface="Times New Roman" panose="02020603050405020304" pitchFamily="18" charset="0"/>
              </a:rPr>
              <a:t>Debata publiczna o finansowaniu zadań oświatowych</a:t>
            </a:r>
            <a:br>
              <a:rPr lang="pl-PL" altLang="pl-PL" sz="2400" b="1">
                <a:latin typeface="+mn-lt"/>
                <a:cs typeface="Times New Roman" panose="02020603050405020304" pitchFamily="18" charset="0"/>
              </a:rPr>
            </a:br>
            <a:endParaRPr lang="pl-PL" sz="2400" dirty="0">
              <a:latin typeface="+mn-lt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334434" y="1196976"/>
            <a:ext cx="11497733" cy="460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pl-PL" sz="2000" b="1">
                <a:solidFill>
                  <a:srgbClr val="C00000"/>
                </a:solidFill>
                <a:cs typeface="Times New Roman" panose="02020603050405020304" pitchFamily="18" charset="0"/>
              </a:rPr>
              <a:t>Jak osiągać jakość?  </a:t>
            </a:r>
          </a:p>
          <a:p>
            <a:pPr>
              <a:buFontTx/>
              <a:buNone/>
              <a:defRPr/>
            </a:pPr>
            <a:endParaRPr lang="pl-PL" sz="2000" b="1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buFontTx/>
              <a:buNone/>
              <a:defRPr/>
            </a:pPr>
            <a:r>
              <a:rPr lang="pl-PL" sz="2000" b="1">
                <a:solidFill>
                  <a:srgbClr val="C00000"/>
                </a:solidFill>
                <a:cs typeface="Times New Roman" panose="02020603050405020304" pitchFamily="18" charset="0"/>
              </a:rPr>
              <a:t>Jak finansować zadania oświatowe by osiągać zakładaną jakość?</a:t>
            </a:r>
          </a:p>
          <a:p>
            <a:pPr>
              <a:buFontTx/>
              <a:buNone/>
              <a:defRPr/>
            </a:pPr>
            <a:endParaRPr lang="pl-PL" sz="2000">
              <a:cs typeface="Times New Roman" panose="02020603050405020304" pitchFamily="18" charset="0"/>
            </a:endParaRPr>
          </a:p>
          <a:p>
            <a:pPr>
              <a:buFontTx/>
              <a:buNone/>
              <a:defRPr/>
            </a:pPr>
            <a:r>
              <a:rPr lang="pl-PL" sz="2000">
                <a:cs typeface="Times New Roman" panose="02020603050405020304" pitchFamily="18" charset="0"/>
              </a:rPr>
              <a:t>Najlepsze systemy oświatowe mają dwie wspólne cechy; </a:t>
            </a:r>
          </a:p>
          <a:p>
            <a:pPr>
              <a:buFontTx/>
              <a:buNone/>
              <a:defRPr/>
            </a:pPr>
            <a:endParaRPr lang="pl-PL" sz="2000"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pl-PL" sz="2000">
                <a:cs typeface="Times New Roman" panose="02020603050405020304" pitchFamily="18" charset="0"/>
              </a:rPr>
              <a:t>Indywidualizacja procesu nauczania.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pl-PL" sz="2000"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pl-PL" sz="2000">
                <a:cs typeface="Times New Roman" panose="02020603050405020304" pitchFamily="18" charset="0"/>
              </a:rPr>
              <a:t>Dobrze zmotywowany zespół nauczyciel o wysokich kwalifikacjach zawodowych – ciągle doskonalący swoje umiejętności.</a:t>
            </a:r>
          </a:p>
          <a:p>
            <a:pPr>
              <a:buFontTx/>
              <a:buNone/>
              <a:defRPr/>
            </a:pPr>
            <a:endParaRPr lang="pl-PL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83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115888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sz="2400" b="1">
                <a:latin typeface="+mn-lt"/>
                <a:cs typeface="Times New Roman" panose="02020603050405020304" pitchFamily="18" charset="0"/>
              </a:rPr>
              <a:t>Podsumowanie</a:t>
            </a:r>
            <a:endParaRPr lang="pl-PL" sz="2400" dirty="0">
              <a:latin typeface="+mn-lt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527051" y="981076"/>
            <a:ext cx="11474449" cy="496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pl-PL" altLang="pl-PL" dirty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pl-PL" altLang="pl-PL" dirty="0">
                <a:cs typeface="Times New Roman" pitchFamily="18" charset="0"/>
              </a:rPr>
              <a:t>W jakim zakresie zajęcia zmieniły moje myślenie  </a:t>
            </a:r>
          </a:p>
          <a:p>
            <a:pPr>
              <a:buFontTx/>
              <a:buNone/>
            </a:pPr>
            <a:r>
              <a:rPr lang="pl-PL" altLang="pl-PL" dirty="0">
                <a:cs typeface="Times New Roman" pitchFamily="18" charset="0"/>
              </a:rPr>
              <a:t>			o finansowaniu zadań oświatowych?</a:t>
            </a:r>
          </a:p>
          <a:p>
            <a:pPr>
              <a:buFontTx/>
              <a:buNone/>
            </a:pPr>
            <a:endParaRPr lang="pl-PL" altLang="pl-PL" dirty="0">
              <a:cs typeface="Times New Roman" pitchFamily="18" charset="0"/>
            </a:endParaRPr>
          </a:p>
          <a:p>
            <a:pPr>
              <a:buFontTx/>
              <a:buNone/>
            </a:pPr>
            <a:endParaRPr lang="pl-PL" altLang="pl-PL" dirty="0">
              <a:cs typeface="Times New Roman" pitchFamily="18" charset="0"/>
            </a:endParaRPr>
          </a:p>
          <a:p>
            <a:pPr>
              <a:buFontTx/>
              <a:buNone/>
            </a:pPr>
            <a:endParaRPr lang="pl-PL" altLang="pl-PL" dirty="0">
              <a:cs typeface="Times New Roman" pitchFamily="18" charset="0"/>
            </a:endParaRPr>
          </a:p>
          <a:p>
            <a:pPr>
              <a:buFontTx/>
              <a:buNone/>
            </a:pPr>
            <a:endParaRPr lang="pl-PL" altLang="pl-PL" dirty="0">
              <a:cs typeface="Times New Roman" pitchFamily="18" charset="0"/>
            </a:endParaRPr>
          </a:p>
          <a:p>
            <a:pPr>
              <a:buFontTx/>
              <a:buNone/>
            </a:pPr>
            <a:endParaRPr lang="pl-PL" altLang="pl-PL" dirty="0">
              <a:cs typeface="Times New Roman" pitchFamily="18" charset="0"/>
            </a:endParaRPr>
          </a:p>
          <a:p>
            <a:pPr>
              <a:buFontTx/>
              <a:buNone/>
            </a:pPr>
            <a:endParaRPr lang="pl-PL" altLang="pl-PL" dirty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pl-PL" altLang="pl-PL" dirty="0">
                <a:cs typeface="Times New Roman" pitchFamily="18" charset="0"/>
              </a:rPr>
              <a:t>Czego chciałbym się dowiedzieć o finansowaniu zadań oświatowych na kolejnych zajęciach?</a:t>
            </a:r>
          </a:p>
        </p:txBody>
      </p:sp>
      <p:pic>
        <p:nvPicPr>
          <p:cNvPr id="8" name="Obraz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867" y="2636838"/>
            <a:ext cx="5027084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127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7" name="Tytuł 1"/>
          <p:cNvSpPr>
            <a:spLocks noGrp="1"/>
          </p:cNvSpPr>
          <p:nvPr>
            <p:ph type="ctrTitle"/>
          </p:nvPr>
        </p:nvSpPr>
        <p:spPr>
          <a:xfrm>
            <a:off x="1524000" y="859970"/>
            <a:ext cx="9250363" cy="4364037"/>
          </a:xfrm>
        </p:spPr>
        <p:txBody>
          <a:bodyPr>
            <a:noAutofit/>
          </a:bodyPr>
          <a:lstStyle/>
          <a:p>
            <a:pPr algn="l"/>
            <a:br>
              <a:rPr lang="pl-PL" sz="2000" dirty="0"/>
            </a:br>
            <a:r>
              <a:rPr lang="pl-PL" sz="2400" b="1" dirty="0"/>
              <a:t>Dziękuję za uwagę</a:t>
            </a:r>
            <a:br>
              <a:rPr lang="pl-PL" sz="2400" b="1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r>
              <a:rPr lang="pl-PL" sz="1050" i="1" dirty="0"/>
              <a:t>opracowano na podstawie materiałów ORE</a:t>
            </a:r>
          </a:p>
        </p:txBody>
      </p:sp>
    </p:spTree>
    <p:extLst>
      <p:ext uri="{BB962C8B-B14F-4D97-AF65-F5344CB8AC3E}">
        <p14:creationId xmlns:p14="http://schemas.microsoft.com/office/powerpoint/2010/main" val="2168938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pl-PL" sz="3600" b="1" dirty="0">
                <a:cs typeface="Times New Roman" pitchFamily="18" charset="0"/>
              </a:rPr>
              <a:t>Konstytucja</a:t>
            </a:r>
            <a:br>
              <a:rPr lang="pl-PL" altLang="pl-PL" sz="3600" b="1" dirty="0">
                <a:cs typeface="Times New Roman" pitchFamily="18" charset="0"/>
              </a:rPr>
            </a:br>
            <a:endParaRPr lang="pl-PL" altLang="pl-PL" sz="36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2767" y="477838"/>
            <a:ext cx="1968500" cy="191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ymbol zastępczy zawartości 2"/>
          <p:cNvSpPr txBox="1">
            <a:spLocks/>
          </p:cNvSpPr>
          <p:nvPr/>
        </p:nvSpPr>
        <p:spPr>
          <a:xfrm>
            <a:off x="527051" y="1435894"/>
            <a:ext cx="109728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Art. 70 Konstytucji Rzeczpospolitej Polskiej</a:t>
            </a:r>
          </a:p>
          <a:p>
            <a:pPr marL="425053">
              <a:buFontTx/>
              <a:buNone/>
              <a:defRPr/>
            </a:pPr>
            <a:endParaRPr lang="pl-PL" sz="2000" b="1" dirty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  <a:p>
            <a:pPr marL="425053">
              <a:buFontTx/>
              <a:buNone/>
              <a:defRPr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1.    Każdy ma prawo do nauki. </a:t>
            </a:r>
          </a:p>
          <a:p>
            <a:pPr marL="425053">
              <a:buFontTx/>
              <a:buNone/>
              <a:defRPr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     Nauka do 18 roku życia jest obowiązkowa. </a:t>
            </a:r>
          </a:p>
          <a:p>
            <a:pPr marL="425053">
              <a:buFontTx/>
              <a:buNone/>
              <a:defRPr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     Sposób wykonywania obowiązku szkolnego określa ustawa.</a:t>
            </a:r>
          </a:p>
          <a:p>
            <a:pPr marL="425053">
              <a:buFontTx/>
              <a:buNone/>
              <a:defRPr/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  <a:p>
            <a:pPr marL="425053">
              <a:buFont typeface="Wingdings 3" panose="05040102010807070707" pitchFamily="18" charset="2"/>
              <a:buAutoNum type="arabicPeriod" startAt="2"/>
              <a:defRPr/>
            </a:pPr>
            <a:r>
              <a:rPr lang="pl-PL" sz="2000" dirty="0">
                <a:solidFill>
                  <a:srgbClr val="C00000"/>
                </a:solidFill>
                <a:cs typeface="Times New Roman" pitchFamily="18" charset="0"/>
              </a:rPr>
              <a:t>Nauka w szkołach publicznych jest bezpłatna. </a:t>
            </a:r>
          </a:p>
          <a:p>
            <a:pPr marL="425053">
              <a:buFontTx/>
              <a:buNone/>
              <a:defRPr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     Ustawa może dopuścić świadczenie niektórych usług edukacyjnych przez publiczne szkoły wyższe za odpłatnością.                      </a:t>
            </a:r>
          </a:p>
          <a:p>
            <a:pPr lvl="4">
              <a:buFont typeface="Wingdings 3" charset="2"/>
              <a:buChar char=""/>
              <a:defRPr/>
            </a:pPr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>
              <a:buFontTx/>
              <a:buNone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854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500063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altLang="pl-PL" sz="2400" b="1">
                <a:latin typeface="+mn-lt"/>
                <a:cs typeface="Times New Roman" panose="02020603050405020304" pitchFamily="18" charset="0"/>
              </a:rPr>
              <a:t>Konstytucyjna zasada </a:t>
            </a:r>
            <a:br>
              <a:rPr lang="pl-PL" altLang="pl-PL" sz="2400" b="1">
                <a:latin typeface="+mn-lt"/>
                <a:cs typeface="Times New Roman" panose="02020603050405020304" pitchFamily="18" charset="0"/>
              </a:rPr>
            </a:br>
            <a:r>
              <a:rPr lang="pl-PL" altLang="pl-PL" sz="2400" b="1">
                <a:latin typeface="+mn-lt"/>
                <a:cs typeface="Times New Roman" panose="02020603050405020304" pitchFamily="18" charset="0"/>
              </a:rPr>
              <a:t>adekwatności środków finansowych do realizowanych zadań</a:t>
            </a:r>
            <a:br>
              <a:rPr lang="pl-PL" altLang="pl-PL" sz="2400" b="1">
                <a:latin typeface="+mn-lt"/>
                <a:cs typeface="Times New Roman" panose="02020603050405020304" pitchFamily="18" charset="0"/>
              </a:rPr>
            </a:br>
            <a:endParaRPr lang="pl-PL" sz="2400" dirty="0">
              <a:latin typeface="+mn-lt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67216" y="1493413"/>
            <a:ext cx="11857567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537">
              <a:buFont typeface="Wingdings 3" panose="05040102010807070707" pitchFamily="18" charset="2"/>
              <a:buNone/>
              <a:defRPr/>
            </a:pPr>
            <a:r>
              <a:rPr lang="pl-PL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Art. 167 - Konstytucji</a:t>
            </a:r>
          </a:p>
          <a:p>
            <a:pPr marL="109537">
              <a:buFont typeface="Wingdings 3" panose="05040102010807070707" pitchFamily="18" charset="2"/>
              <a:buNone/>
              <a:defRPr/>
            </a:pPr>
            <a:r>
              <a:rPr lang="pl-PL" sz="18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1. JST zapewnia się udział w dochodach publicznych odpowiednio do przypadających im zadań.</a:t>
            </a:r>
          </a:p>
          <a:p>
            <a:pPr marL="109537">
              <a:buFont typeface="Wingdings 3" panose="05040102010807070707" pitchFamily="18" charset="2"/>
              <a:buNone/>
              <a:defRPr/>
            </a:pPr>
            <a:r>
              <a:rPr lang="pl-PL" sz="18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2. Dochodami JST są ich dochody własne oraz subwencje ogólne i dotacje celowe z budżetu państwa.</a:t>
            </a:r>
          </a:p>
          <a:p>
            <a:pPr marL="109537">
              <a:buFont typeface="Wingdings 3" panose="05040102010807070707" pitchFamily="18" charset="2"/>
              <a:buNone/>
              <a:defRPr/>
            </a:pPr>
            <a:r>
              <a:rPr lang="pl-PL" sz="18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3. Źródła dochodów JST są określone w ustawie.</a:t>
            </a:r>
          </a:p>
          <a:p>
            <a:pPr marL="109537">
              <a:buFont typeface="Wingdings 3" panose="05040102010807070707" pitchFamily="18" charset="2"/>
              <a:buNone/>
              <a:defRPr/>
            </a:pPr>
            <a:r>
              <a:rPr lang="pl-PL" sz="1600" i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Ustawa z dnia 13 listopada 2003 r. o dochodach jednostek samorządu terytorialnego </a:t>
            </a:r>
          </a:p>
          <a:p>
            <a:pPr marL="109537">
              <a:buFont typeface="Wingdings 3" panose="05040102010807070707" pitchFamily="18" charset="2"/>
              <a:buNone/>
              <a:defRPr/>
            </a:pPr>
            <a:r>
              <a:rPr lang="pl-PL" sz="1600" i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(</a:t>
            </a:r>
            <a:r>
              <a:rPr lang="pl-PL" sz="1600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t.j</a:t>
            </a:r>
            <a:r>
              <a:rPr lang="pl-PL" sz="1600" i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 Dz. U. z 2016 r. poz. 198 z </a:t>
            </a:r>
            <a:r>
              <a:rPr lang="pl-PL" sz="1600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późn</a:t>
            </a:r>
            <a:r>
              <a:rPr lang="pl-PL" sz="1600" i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 zm.)</a:t>
            </a:r>
          </a:p>
          <a:p>
            <a:pPr marL="109537">
              <a:buFont typeface="Wingdings 3" panose="05040102010807070707" pitchFamily="18" charset="2"/>
              <a:buNone/>
              <a:defRPr/>
            </a:pPr>
            <a:r>
              <a:rPr lang="pl-PL" sz="18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Ustawa przewiduje trzy instrumenty prawne dla zapewnienia JST dochodów adekwatny do realizowanych zadań: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pl-PL" b="1" dirty="0">
                <a:solidFill>
                  <a:srgbClr val="C00000"/>
                </a:solidFill>
                <a:cs typeface="Times New Roman" panose="02020603050405020304" pitchFamily="18" charset="0"/>
              </a:rPr>
              <a:t>dochody własne;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pl-PL" b="1" dirty="0">
                <a:solidFill>
                  <a:srgbClr val="C00000"/>
                </a:solidFill>
                <a:cs typeface="Times New Roman" panose="02020603050405020304" pitchFamily="18" charset="0"/>
              </a:rPr>
              <a:t>subwencje ogólne w tym oświatowa </a:t>
            </a:r>
            <a:r>
              <a:rPr lang="pl-PL" b="1" dirty="0">
                <a:cs typeface="Times New Roman" panose="02020603050405020304" pitchFamily="18" charset="0"/>
              </a:rPr>
              <a:t>z budżetu państwa;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pl-PL" b="1" dirty="0">
                <a:solidFill>
                  <a:srgbClr val="C00000"/>
                </a:solidFill>
                <a:cs typeface="Times New Roman" panose="02020603050405020304" pitchFamily="18" charset="0"/>
              </a:rPr>
              <a:t> dotacje celowe </a:t>
            </a:r>
            <a:r>
              <a:rPr lang="pl-PL" b="1" dirty="0">
                <a:cs typeface="Times New Roman" panose="02020603050405020304" pitchFamily="18" charset="0"/>
              </a:rPr>
              <a:t>z budżetu państwa.</a:t>
            </a:r>
          </a:p>
          <a:p>
            <a:pPr lvl="2">
              <a:buFontTx/>
              <a:buNone/>
              <a:defRPr/>
            </a:pPr>
            <a:endParaRPr lang="pl-PL" b="1" dirty="0">
              <a:cs typeface="Times New Roman" panose="02020603050405020304" pitchFamily="18" charset="0"/>
            </a:endParaRPr>
          </a:p>
          <a:p>
            <a:pPr lvl="2">
              <a:buFontTx/>
              <a:buNone/>
              <a:defRPr/>
            </a:pPr>
            <a:r>
              <a:rPr lang="pl-PL" b="1" dirty="0">
                <a:cs typeface="Times New Roman" panose="02020603050405020304" pitchFamily="18" charset="0"/>
              </a:rPr>
              <a:t>Debata publiczna z udziałem samorządów – </a:t>
            </a:r>
            <a:r>
              <a:rPr lang="pl-PL" b="1" dirty="0">
                <a:solidFill>
                  <a:srgbClr val="C00000"/>
                </a:solidFill>
                <a:cs typeface="Times New Roman" panose="02020603050405020304" pitchFamily="18" charset="0"/>
              </a:rPr>
              <a:t>bogate orzecznictwo </a:t>
            </a:r>
          </a:p>
          <a:p>
            <a:pPr>
              <a:buFontTx/>
              <a:buNone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0206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6" name="Obraz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34" y="781051"/>
            <a:ext cx="4569884" cy="177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rostokąt 3"/>
          <p:cNvSpPr>
            <a:spLocks noChangeArrowheads="1"/>
          </p:cNvSpPr>
          <p:nvPr/>
        </p:nvSpPr>
        <p:spPr bwMode="auto">
          <a:xfrm>
            <a:off x="5135033" y="927101"/>
            <a:ext cx="60960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Times New Roman" pitchFamily="18" charset="0"/>
                <a:cs typeface="Times New Roman" pitchFamily="18" charset="0"/>
              </a:rPr>
              <a:t>„Tak krawiec kraje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Times New Roman" pitchFamily="18" charset="0"/>
                <a:cs typeface="Times New Roman" pitchFamily="18" charset="0"/>
              </a:rPr>
              <a:t>	jak mu materiału staje”.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rostokąt 5"/>
          <p:cNvSpPr>
            <a:spLocks noChangeArrowheads="1"/>
          </p:cNvSpPr>
          <p:nvPr/>
        </p:nvSpPr>
        <p:spPr bwMode="auto">
          <a:xfrm>
            <a:off x="361951" y="2781301"/>
            <a:ext cx="1159086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400">
                <a:latin typeface="Times New Roman" pitchFamily="18" charset="0"/>
                <a:cs typeface="Times New Roman" pitchFamily="18" charset="0"/>
              </a:rPr>
              <a:t>Jak to przysłowie kojarzy się Państwu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400">
                <a:latin typeface="Times New Roman" pitchFamily="18" charset="0"/>
                <a:cs typeface="Times New Roman" pitchFamily="18" charset="0"/>
              </a:rPr>
              <a:t>				z finansowaniem zadań oświatowych? </a:t>
            </a:r>
          </a:p>
        </p:txBody>
      </p:sp>
      <p:pic>
        <p:nvPicPr>
          <p:cNvPr id="10" name="Obraz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3806825"/>
            <a:ext cx="4688416" cy="188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rostokąt 7"/>
          <p:cNvSpPr>
            <a:spLocks noChangeArrowheads="1"/>
          </p:cNvSpPr>
          <p:nvPr/>
        </p:nvSpPr>
        <p:spPr bwMode="auto">
          <a:xfrm>
            <a:off x="5617634" y="3992564"/>
            <a:ext cx="63373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Dyskusja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prezentacja własnych stanowisk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Times New Roman" pitchFamily="18" charset="0"/>
                <a:cs typeface="Times New Roman" pitchFamily="18" charset="0"/>
              </a:rPr>
              <a:t>(30 minut)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167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6" name="Obraz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4918" y="1700213"/>
            <a:ext cx="2324100" cy="2628900"/>
          </a:xfrm>
          <a:prstGeom prst="rect">
            <a:avLst/>
          </a:prstGeom>
          <a:noFill/>
        </p:spPr>
      </p:pic>
      <p:sp>
        <p:nvSpPr>
          <p:cNvPr id="7" name="Prostokąt 6"/>
          <p:cNvSpPr/>
          <p:nvPr/>
        </p:nvSpPr>
        <p:spPr>
          <a:xfrm>
            <a:off x="2639484" y="1447800"/>
            <a:ext cx="9082616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l-PL" altLang="pl-PL" sz="2400" dirty="0">
                <a:latin typeface="+mn-lt"/>
                <a:cs typeface="Times New Roman" panose="02020603050405020304" pitchFamily="18" charset="0"/>
              </a:rPr>
              <a:t>Niezależnie od wysokości </a:t>
            </a:r>
          </a:p>
          <a:p>
            <a:pPr algn="ctr">
              <a:lnSpc>
                <a:spcPct val="150000"/>
              </a:lnSpc>
              <a:defRPr/>
            </a:pPr>
            <a:r>
              <a:rPr lang="pl-PL" altLang="pl-PL" sz="2400" dirty="0">
                <a:latin typeface="+mn-lt"/>
                <a:cs typeface="Times New Roman" panose="02020603050405020304" pitchFamily="18" charset="0"/>
              </a:rPr>
              <a:t>otrzymywanych kwot subwencji oświatowych</a:t>
            </a:r>
          </a:p>
          <a:p>
            <a:pPr algn="ctr">
              <a:lnSpc>
                <a:spcPct val="150000"/>
              </a:lnSpc>
              <a:defRPr/>
            </a:pPr>
            <a:endParaRPr lang="pl-PL" altLang="pl-PL" sz="2400" dirty="0">
              <a:latin typeface="+mn-lt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pl-PL" altLang="pl-PL" sz="2400" dirty="0">
                <a:latin typeface="+mn-lt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  <a:buFontTx/>
              <a:buChar char="-"/>
              <a:defRPr/>
            </a:pPr>
            <a:r>
              <a:rPr lang="pl-PL" altLang="pl-PL" sz="2400" dirty="0">
                <a:latin typeface="+mn-lt"/>
                <a:cs typeface="Times New Roman" panose="02020603050405020304" pitchFamily="18" charset="0"/>
              </a:rPr>
              <a:t>samorządy </a:t>
            </a:r>
            <a:r>
              <a:rPr lang="pl-PL" altLang="pl-PL" sz="2400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mają dość dużą swobodę </a:t>
            </a:r>
          </a:p>
          <a:p>
            <a:pPr algn="ctr">
              <a:lnSpc>
                <a:spcPct val="150000"/>
              </a:lnSpc>
              <a:defRPr/>
            </a:pPr>
            <a:r>
              <a:rPr lang="pl-PL" altLang="pl-PL" sz="2400" dirty="0">
                <a:latin typeface="+mn-lt"/>
                <a:cs typeface="Times New Roman" panose="02020603050405020304" pitchFamily="18" charset="0"/>
              </a:rPr>
              <a:t>w sposobie realizacji zadań oświatowych !!!!</a:t>
            </a:r>
          </a:p>
          <a:p>
            <a:pPr algn="ctr">
              <a:lnSpc>
                <a:spcPct val="150000"/>
              </a:lnSpc>
              <a:defRPr/>
            </a:pPr>
            <a:endParaRPr lang="pl-PL" altLang="pl-PL" sz="2400" dirty="0">
              <a:latin typeface="+mn-lt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pl-PL" altLang="pl-PL" sz="2400" dirty="0">
                <a:latin typeface="+mn-lt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endParaRPr lang="pl-PL" altLang="pl-PL" sz="2400" dirty="0">
              <a:latin typeface="+mn-lt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defRPr/>
            </a:pPr>
            <a:endParaRPr lang="pl-PL" altLang="pl-PL" sz="24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830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115888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sz="2800" dirty="0">
                <a:latin typeface="+mn-lt"/>
              </a:rPr>
              <a:t>Administrowanie czy zarządzanie finansowe? - efektywność wydatkowanie środków na realizację zadań oświatowych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" y="1700213"/>
            <a:ext cx="11857567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tabLst>
                <a:tab pos="0" algn="l"/>
              </a:tabLst>
              <a:defRPr/>
            </a:pPr>
            <a:endParaRPr lang="pl-PL" b="1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None/>
              <a:tabLst>
                <a:tab pos="0" algn="l"/>
              </a:tabLst>
              <a:defRPr/>
            </a:pPr>
            <a:endParaRPr lang="pl-PL" b="1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None/>
              <a:tabLst>
                <a:tab pos="0" algn="l"/>
              </a:tabLst>
              <a:defRPr/>
            </a:pPr>
            <a:r>
              <a:rPr lang="pl-PL" b="1">
                <a:solidFill>
                  <a:schemeClr val="accent2">
                    <a:lumMod val="50000"/>
                  </a:schemeClr>
                </a:solidFill>
              </a:rPr>
              <a:t>Czy administrowanie  =</a:t>
            </a:r>
            <a:r>
              <a:rPr lang="pl-PL" b="1"/>
              <a:t>   z</a:t>
            </a:r>
            <a:r>
              <a:rPr lang="pl-PL" b="1">
                <a:solidFill>
                  <a:schemeClr val="accent2">
                    <a:lumMod val="50000"/>
                  </a:schemeClr>
                </a:solidFill>
              </a:rPr>
              <a:t>arządzanie?</a:t>
            </a:r>
            <a:endParaRPr lang="pl-PL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011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115888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sz="2800" dirty="0">
                <a:latin typeface="+mn-lt"/>
              </a:rPr>
              <a:t>Administrowanie czy zarządzanie finansowe? - efektywność wydatkowanie środków na realizację zadań oświatowych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" y="1700213"/>
            <a:ext cx="11857567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Tx/>
              <a:buAutoNum type="arabicPeriod"/>
              <a:defRPr/>
            </a:pPr>
            <a:endParaRPr lang="pl-PL" altLang="pl-PL"/>
          </a:p>
          <a:p>
            <a:pPr marL="514350" indent="-514350">
              <a:buFontTx/>
              <a:buAutoNum type="arabicPeriod"/>
              <a:defRPr/>
            </a:pPr>
            <a:endParaRPr lang="pl-PL" altLang="pl-PL"/>
          </a:p>
          <a:p>
            <a:pPr>
              <a:buFontTx/>
              <a:buNone/>
              <a:defRPr/>
            </a:pPr>
            <a:r>
              <a:rPr lang="pl-PL" altLang="pl-PL" sz="4400" b="1"/>
              <a:t>Czego możemy robić </a:t>
            </a:r>
            <a:r>
              <a:rPr lang="pl-PL" altLang="pl-PL" sz="4400" b="1">
                <a:solidFill>
                  <a:srgbClr val="FF0000"/>
                </a:solidFill>
              </a:rPr>
              <a:t>WIĘCEJ</a:t>
            </a:r>
            <a:r>
              <a:rPr lang="pl-PL" altLang="pl-PL" sz="4400" b="1"/>
              <a:t>?</a:t>
            </a:r>
            <a:endParaRPr lang="pl-PL" altLang="pl-PL" sz="4400" b="1" dirty="0"/>
          </a:p>
        </p:txBody>
      </p:sp>
    </p:spTree>
    <p:extLst>
      <p:ext uri="{BB962C8B-B14F-4D97-AF65-F5344CB8AC3E}">
        <p14:creationId xmlns:p14="http://schemas.microsoft.com/office/powerpoint/2010/main" val="448752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115888"/>
            <a:ext cx="12192000" cy="1301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sz="2800" dirty="0">
                <a:latin typeface="+mn-lt"/>
              </a:rPr>
              <a:t>Administrowanie czy zarządzanie finansowe? - efektywność wydatkowanie środków na realizację zadań oświatowych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" y="1700213"/>
            <a:ext cx="11857567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Tx/>
              <a:buAutoNum type="arabicPeriod"/>
              <a:defRPr/>
            </a:pPr>
            <a:endParaRPr lang="pl-PL" altLang="pl-PL" dirty="0"/>
          </a:p>
          <a:p>
            <a:pPr marL="514350" indent="-514350">
              <a:buFontTx/>
              <a:buAutoNum type="arabicPeriod"/>
              <a:defRPr/>
            </a:pPr>
            <a:endParaRPr lang="pl-PL" altLang="pl-PL" dirty="0"/>
          </a:p>
          <a:p>
            <a:pPr>
              <a:buFontTx/>
              <a:buNone/>
              <a:defRPr/>
            </a:pPr>
            <a:r>
              <a:rPr lang="pl-PL" altLang="pl-PL" sz="4400" b="1" dirty="0"/>
              <a:t>Czego możemy robić </a:t>
            </a:r>
            <a:r>
              <a:rPr lang="pl-PL" altLang="pl-PL" sz="4400" b="1" dirty="0">
                <a:solidFill>
                  <a:srgbClr val="FF0000"/>
                </a:solidFill>
              </a:rPr>
              <a:t>MNIEJ</a:t>
            </a:r>
            <a:r>
              <a:rPr lang="pl-PL" altLang="pl-PL" sz="44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9604144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1170</Words>
  <Application>Microsoft Office PowerPoint</Application>
  <PresentationFormat>Panoramiczny</PresentationFormat>
  <Paragraphs>225</Paragraphs>
  <Slides>26</Slides>
  <Notes>26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Wingdings</vt:lpstr>
      <vt:lpstr>Wingdings 3</vt:lpstr>
      <vt:lpstr>Motyw pakietu Office</vt:lpstr>
      <vt:lpstr>Budżet jako środek do realizacji strategii  „jakość czy jakoś”  Lokalna polityka oświatowa  w realizacji zadań oświatowych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Dziękuję za uwagę       opracowano na podstawie materiałów 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Grzesiak</dc:creator>
  <cp:lastModifiedBy>Katarzyna Grzesiak</cp:lastModifiedBy>
  <cp:revision>13</cp:revision>
  <cp:lastPrinted>2017-12-07T07:25:12Z</cp:lastPrinted>
  <dcterms:created xsi:type="dcterms:W3CDTF">2014-06-23T09:24:46Z</dcterms:created>
  <dcterms:modified xsi:type="dcterms:W3CDTF">2018-03-26T07:58:16Z</dcterms:modified>
</cp:coreProperties>
</file>